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bookmarkIdSeed="3">
  <p:sldMasterIdLst>
    <p:sldMasterId id="2147483648" r:id="rId4"/>
  </p:sldMasterIdLst>
  <p:notesMasterIdLst>
    <p:notesMasterId r:id="rId105"/>
  </p:notesMasterIdLst>
  <p:handoutMasterIdLst>
    <p:handoutMasterId r:id="rId106"/>
  </p:handoutMasterIdLst>
  <p:sldIdLst>
    <p:sldId id="261" r:id="rId5"/>
    <p:sldId id="262" r:id="rId6"/>
    <p:sldId id="263" r:id="rId7"/>
    <p:sldId id="264" r:id="rId8"/>
    <p:sldId id="265" r:id="rId9"/>
    <p:sldId id="266" r:id="rId10"/>
    <p:sldId id="267" r:id="rId11"/>
    <p:sldId id="268" r:id="rId12"/>
    <p:sldId id="269" r:id="rId13"/>
    <p:sldId id="270" r:id="rId14"/>
    <p:sldId id="286" r:id="rId15"/>
    <p:sldId id="272" r:id="rId16"/>
    <p:sldId id="273" r:id="rId17"/>
    <p:sldId id="274" r:id="rId18"/>
    <p:sldId id="275" r:id="rId19"/>
    <p:sldId id="276" r:id="rId20"/>
    <p:sldId id="277" r:id="rId21"/>
    <p:sldId id="278" r:id="rId22"/>
    <p:sldId id="279" r:id="rId23"/>
    <p:sldId id="280" r:id="rId24"/>
    <p:sldId id="281" r:id="rId25"/>
    <p:sldId id="282" r:id="rId26"/>
    <p:sldId id="287" r:id="rId27"/>
    <p:sldId id="283" r:id="rId28"/>
    <p:sldId id="284" r:id="rId29"/>
    <p:sldId id="285" r:id="rId30"/>
    <p:sldId id="288" r:id="rId31"/>
    <p:sldId id="289" r:id="rId32"/>
    <p:sldId id="290" r:id="rId33"/>
    <p:sldId id="291" r:id="rId34"/>
    <p:sldId id="292" r:id="rId35"/>
    <p:sldId id="293" r:id="rId36"/>
    <p:sldId id="294" r:id="rId37"/>
    <p:sldId id="357" r:id="rId38"/>
    <p:sldId id="358" r:id="rId39"/>
    <p:sldId id="359" r:id="rId40"/>
    <p:sldId id="360" r:id="rId41"/>
    <p:sldId id="295" r:id="rId42"/>
    <p:sldId id="296" r:id="rId43"/>
    <p:sldId id="297" r:id="rId44"/>
    <p:sldId id="298" r:id="rId45"/>
    <p:sldId id="299" r:id="rId46"/>
    <p:sldId id="300" r:id="rId47"/>
    <p:sldId id="301" r:id="rId48"/>
    <p:sldId id="328" r:id="rId49"/>
    <p:sldId id="329" r:id="rId50"/>
    <p:sldId id="330" r:id="rId51"/>
    <p:sldId id="331" r:id="rId52"/>
    <p:sldId id="303" r:id="rId53"/>
    <p:sldId id="304" r:id="rId54"/>
    <p:sldId id="305" r:id="rId55"/>
    <p:sldId id="306" r:id="rId56"/>
    <p:sldId id="307" r:id="rId57"/>
    <p:sldId id="309" r:id="rId58"/>
    <p:sldId id="308"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64" r:id="rId76"/>
    <p:sldId id="326" r:id="rId77"/>
    <p:sldId id="327"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62" r:id="rId91"/>
    <p:sldId id="363" r:id="rId92"/>
    <p:sldId id="355" r:id="rId93"/>
    <p:sldId id="356" r:id="rId94"/>
    <p:sldId id="361" r:id="rId95"/>
    <p:sldId id="332" r:id="rId96"/>
    <p:sldId id="336" r:id="rId97"/>
    <p:sldId id="337" r:id="rId98"/>
    <p:sldId id="338" r:id="rId99"/>
    <p:sldId id="339" r:id="rId100"/>
    <p:sldId id="340" r:id="rId101"/>
    <p:sldId id="341" r:id="rId102"/>
    <p:sldId id="342" r:id="rId103"/>
    <p:sldId id="333" r:id="rId104"/>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6015" autoAdjust="0"/>
  </p:normalViewPr>
  <p:slideViewPr>
    <p:cSldViewPr snapToGrid="0">
      <p:cViewPr varScale="1">
        <p:scale>
          <a:sx n="70" d="100"/>
          <a:sy n="70" d="100"/>
        </p:scale>
        <p:origin x="618" y="72"/>
      </p:cViewPr>
      <p:guideLst/>
    </p:cSldViewPr>
  </p:slideViewPr>
  <p:outlineViewPr>
    <p:cViewPr>
      <p:scale>
        <a:sx n="33" d="100"/>
        <a:sy n="33" d="100"/>
      </p:scale>
      <p:origin x="0" y="-135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07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B746F9-81D4-4935-9E3E-CC6DDB0F17D3}" type="datetime1">
              <a:rPr lang="it-IT" smtClean="0"/>
              <a:t>26/02/2024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328E3B9-20FD-4A66-B01D-2BA689DD37BB}" type="slidenum">
              <a:rPr lang="it-IT" smtClean="0"/>
              <a:t>‹N›</a:t>
            </a:fld>
            <a:endParaRPr lang="it-IT"/>
          </a:p>
        </p:txBody>
      </p:sp>
    </p:spTree>
    <p:extLst>
      <p:ext uri="{BB962C8B-B14F-4D97-AF65-F5344CB8AC3E}">
        <p14:creationId xmlns:p14="http://schemas.microsoft.com/office/powerpoint/2010/main" val="316873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949374-99D9-4A97-B384-BE704B87F3C3}" type="datetime1">
              <a:rPr lang="it-IT" noProof="0" smtClean="0"/>
              <a:t>26/02/2024</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275CD8D-B1D9-4658-A4F0-38CA8D83ED5D}" type="slidenum">
              <a:rPr lang="it-IT" noProof="0" smtClean="0"/>
              <a:t>‹N›</a:t>
            </a:fld>
            <a:endParaRPr lang="it-IT" noProof="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275CD8D-B1D9-4658-A4F0-38CA8D83ED5D}" type="slidenum">
              <a:rPr lang="it-IT" smtClean="0"/>
              <a:t>1</a:t>
            </a:fld>
            <a:endParaRPr lang="it-IT"/>
          </a:p>
        </p:txBody>
      </p:sp>
    </p:spTree>
    <p:extLst>
      <p:ext uri="{BB962C8B-B14F-4D97-AF65-F5344CB8AC3E}">
        <p14:creationId xmlns:p14="http://schemas.microsoft.com/office/powerpoint/2010/main" val="38419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C275CD8D-B1D9-4658-A4F0-38CA8D83ED5D}" type="slidenum">
              <a:rPr lang="it-IT" smtClean="0"/>
              <a:t>2</a:t>
            </a:fld>
            <a:endParaRPr lang="it-IT"/>
          </a:p>
        </p:txBody>
      </p:sp>
    </p:spTree>
    <p:extLst>
      <p:ext uri="{BB962C8B-B14F-4D97-AF65-F5344CB8AC3E}">
        <p14:creationId xmlns:p14="http://schemas.microsoft.com/office/powerpoint/2010/main" val="3900870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Immagin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uppo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ttangolo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igura a mano libera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igura a mano libera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ttangolo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igura a mano libera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igura a mano libera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igura a mano libera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igura a mano libera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igura a mano libera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igura a mano libera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igura a mano libera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igura a mano libera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igura a mano libera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igura a mano libera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igura a mano libera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igura a mano libera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igura a mano libera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igura a mano libera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igura a mano libera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igura a mano libera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igura a mano libera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igura a mano libera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igura a mano libera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igura a mano libera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igura a mano libera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igura a mano libera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igura a mano libera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igura a mano libera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ttangolo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igura a mano libera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igura a mano libera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igura a mano libera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igura a mano libera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igura a mano libera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igura a mano libera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igura a mano libera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igura a mano libera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igura a mano libera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igura a mano libera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igura a mano libera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ttangolo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igura a mano libera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igura a mano libera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igura a mano libera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igura a mano libera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igura a mano libera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igura a mano libera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igura a mano libera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igura a mano libera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igura a mano libera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igura a mano libera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igura a mano libera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igura a mano libera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igura a mano libera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olo 1"/>
          <p:cNvSpPr>
            <a:spLocks noGrp="1"/>
          </p:cNvSpPr>
          <p:nvPr>
            <p:ph type="ctrTitle"/>
          </p:nvPr>
        </p:nvSpPr>
        <p:spPr>
          <a:xfrm>
            <a:off x="1876424" y="1122363"/>
            <a:ext cx="8791575" cy="2387600"/>
          </a:xfrm>
        </p:spPr>
        <p:txBody>
          <a:bodyPr rtlCol="0" anchor="b">
            <a:normAutofit/>
          </a:bodyPr>
          <a:lstStyle>
            <a:lvl1pPr algn="l">
              <a:defRPr sz="4800"/>
            </a:lvl1pPr>
          </a:lstStyle>
          <a:p>
            <a:pPr rtl="0"/>
            <a:r>
              <a:rPr lang="it-IT" noProof="0" smtClean="0"/>
              <a:t>Fare clic per modificare lo stile del titolo</a:t>
            </a:r>
            <a:endParaRPr lang="it-IT" noProof="0"/>
          </a:p>
        </p:txBody>
      </p:sp>
      <p:sp>
        <p:nvSpPr>
          <p:cNvPr id="3" name="Sottotitolo 2"/>
          <p:cNvSpPr>
            <a:spLocks noGrp="1"/>
          </p:cNvSpPr>
          <p:nvPr>
            <p:ph type="subTitle" idx="1"/>
          </p:nvPr>
        </p:nvSpPr>
        <p:spPr>
          <a:xfrm>
            <a:off x="1876424" y="3602038"/>
            <a:ext cx="8791575" cy="1655762"/>
          </a:xfrm>
        </p:spPr>
        <p:txBody>
          <a:bodyPr rtlCol="0">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sp>
        <p:nvSpPr>
          <p:cNvPr id="4" name="Segnaposto data 3"/>
          <p:cNvSpPr>
            <a:spLocks noGrp="1"/>
          </p:cNvSpPr>
          <p:nvPr>
            <p:ph type="dt" sz="half" idx="10"/>
          </p:nvPr>
        </p:nvSpPr>
        <p:spPr>
          <a:xfrm>
            <a:off x="7077511" y="5410201"/>
            <a:ext cx="2743200" cy="365125"/>
          </a:xfrm>
        </p:spPr>
        <p:txBody>
          <a:bodyPr rtlCol="0"/>
          <a:lstStyle/>
          <a:p>
            <a:pPr rtl="0"/>
            <a:fld id="{86CDF48F-6844-45B6-B85A-D115AEBC2BE8}" type="datetime1">
              <a:rPr lang="it-IT" noProof="0" smtClean="0"/>
              <a:t>26/02/2024</a:t>
            </a:fld>
            <a:endParaRPr lang="it-IT" noProof="0"/>
          </a:p>
        </p:txBody>
      </p:sp>
      <p:sp>
        <p:nvSpPr>
          <p:cNvPr id="5" name="Segnaposto piè di pagina 4"/>
          <p:cNvSpPr>
            <a:spLocks noGrp="1"/>
          </p:cNvSpPr>
          <p:nvPr>
            <p:ph type="ftr" sz="quarter" idx="11"/>
          </p:nvPr>
        </p:nvSpPr>
        <p:spPr>
          <a:xfrm>
            <a:off x="1876424" y="5410201"/>
            <a:ext cx="5124886" cy="365125"/>
          </a:xfrm>
        </p:spPr>
        <p:txBody>
          <a:bodyPr rtlCol="0"/>
          <a:lstStyle/>
          <a:p>
            <a:pPr rtl="0"/>
            <a:endParaRPr lang="it-IT" noProof="0"/>
          </a:p>
        </p:txBody>
      </p:sp>
      <p:sp>
        <p:nvSpPr>
          <p:cNvPr id="6" name="Segnaposto numero diapositiva 5"/>
          <p:cNvSpPr>
            <a:spLocks noGrp="1"/>
          </p:cNvSpPr>
          <p:nvPr>
            <p:ph type="sldNum" sz="quarter" idx="12"/>
          </p:nvPr>
        </p:nvSpPr>
        <p:spPr>
          <a:xfrm>
            <a:off x="9896911" y="5410199"/>
            <a:ext cx="771089" cy="365125"/>
          </a:xfrm>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0" y="4304664"/>
            <a:ext cx="9912355" cy="819355"/>
          </a:xfrm>
        </p:spPr>
        <p:txBody>
          <a:bodyPr rtlCol="0" anchor="b">
            <a:normAutofit/>
          </a:bodyPr>
          <a:lstStyle>
            <a:lvl1pPr>
              <a:defRPr sz="3200"/>
            </a:lvl1pPr>
          </a:lstStyle>
          <a:p>
            <a:pPr rtl="0"/>
            <a:r>
              <a:rPr lang="it-IT" noProof="0" smtClean="0"/>
              <a:t>Fare clic per modificare lo stile del titolo</a:t>
            </a:r>
            <a:endParaRPr lang="it-IT" noProof="0"/>
          </a:p>
        </p:txBody>
      </p:sp>
      <p:sp>
        <p:nvSpPr>
          <p:cNvPr id="3" name="Segnaposto immagine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rtl="0">
              <a:buNone/>
            </a:pPr>
            <a:r>
              <a:rPr lang="it-IT" noProof="0" smtClean="0"/>
              <a:t>Fare clic sull'icona per inserire un'immagine</a:t>
            </a:r>
            <a:endParaRPr lang="it-IT" noProof="0"/>
          </a:p>
        </p:txBody>
      </p:sp>
      <p:sp>
        <p:nvSpPr>
          <p:cNvPr id="4" name="Segnaposto testo 3"/>
          <p:cNvSpPr>
            <a:spLocks noGrp="1"/>
          </p:cNvSpPr>
          <p:nvPr>
            <p:ph type="body" sz="half" idx="2" hasCustomPrompt="1"/>
          </p:nvPr>
        </p:nvSpPr>
        <p:spPr>
          <a:xfrm>
            <a:off x="1141364" y="5124020"/>
            <a:ext cx="9910859" cy="682472"/>
          </a:xfrm>
        </p:spPr>
        <p:txBody>
          <a:bodyPr rtlCol="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0B68E027-F39A-4CED-B67E-41F88E29CA47}"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56" y="609600"/>
            <a:ext cx="9905955" cy="3429000"/>
          </a:xfrm>
        </p:spPr>
        <p:txBody>
          <a:bodyPr rtlCol="0" anchor="ctr">
            <a:normAutofit/>
          </a:bodyPr>
          <a:lstStyle>
            <a:lvl1pPr>
              <a:defRPr sz="3600"/>
            </a:lvl1pPr>
          </a:lstStyle>
          <a:p>
            <a:pPr rtl="0"/>
            <a:r>
              <a:rPr lang="it-IT" noProof="0" smtClean="0"/>
              <a:t>Fare clic per modificare lo stile del titolo</a:t>
            </a:r>
            <a:endParaRPr lang="it-IT" noProof="0"/>
          </a:p>
        </p:txBody>
      </p:sp>
      <p:sp>
        <p:nvSpPr>
          <p:cNvPr id="4" name="Segnaposto testo 3"/>
          <p:cNvSpPr>
            <a:spLocks noGrp="1"/>
          </p:cNvSpPr>
          <p:nvPr>
            <p:ph type="body" sz="half" idx="2" hasCustomPrompt="1"/>
          </p:nvPr>
        </p:nvSpPr>
        <p:spPr>
          <a:xfrm>
            <a:off x="1141410" y="4419599"/>
            <a:ext cx="9904459" cy="1371599"/>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BB4F1B8C-7FF3-4894-B2F5-1C2DDF73B9E1}"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599"/>
            <a:ext cx="9302752" cy="2748429"/>
          </a:xfrm>
        </p:spPr>
        <p:txBody>
          <a:bodyPr rtlCol="0" anchor="ctr">
            <a:normAutofit/>
          </a:bodyPr>
          <a:lstStyle>
            <a:lvl1pPr>
              <a:defRPr sz="3600"/>
            </a:lvl1pPr>
          </a:lstStyle>
          <a:p>
            <a:pPr rtl="0"/>
            <a:r>
              <a:rPr lang="it-IT" noProof="0" smtClean="0"/>
              <a:t>Fare clic per modificare lo stile del titolo</a:t>
            </a:r>
            <a:endParaRPr lang="it-IT" noProof="0"/>
          </a:p>
        </p:txBody>
      </p:sp>
      <p:sp>
        <p:nvSpPr>
          <p:cNvPr id="12" name="Segnaposto testo 3"/>
          <p:cNvSpPr>
            <a:spLocks noGrp="1"/>
          </p:cNvSpPr>
          <p:nvPr>
            <p:ph type="body" sz="half" idx="13"/>
          </p:nvPr>
        </p:nvSpPr>
        <p:spPr>
          <a:xfrm>
            <a:off x="1720644" y="3365557"/>
            <a:ext cx="875229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4" name="Segnaposto testo 3"/>
          <p:cNvSpPr>
            <a:spLocks noGrp="1"/>
          </p:cNvSpPr>
          <p:nvPr>
            <p:ph type="body" sz="half" idx="2"/>
          </p:nvPr>
        </p:nvSpPr>
        <p:spPr>
          <a:xfrm>
            <a:off x="1141411" y="4309919"/>
            <a:ext cx="9906002" cy="1489496"/>
          </a:xfrm>
        </p:spPr>
        <p:txBody>
          <a:bodyPr rtlCol="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5" name="Segnaposto data 4"/>
          <p:cNvSpPr>
            <a:spLocks noGrp="1"/>
          </p:cNvSpPr>
          <p:nvPr>
            <p:ph type="dt" sz="half" idx="10"/>
          </p:nvPr>
        </p:nvSpPr>
        <p:spPr/>
        <p:txBody>
          <a:bodyPr rtlCol="0"/>
          <a:lstStyle/>
          <a:p>
            <a:pPr rtl="0"/>
            <a:fld id="{01EBB70F-2F00-4CB0-8F9A-85E8674F6623}"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
        <p:nvSpPr>
          <p:cNvPr id="60" name="Casella di testo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
        <p:nvSpPr>
          <p:cNvPr id="61" name="Casella di testo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1141410" y="2134041"/>
            <a:ext cx="9906001" cy="2511835"/>
          </a:xfrm>
        </p:spPr>
        <p:txBody>
          <a:bodyPr rtlCol="0" anchor="b">
            <a:normAutofit/>
          </a:bodyPr>
          <a:lstStyle>
            <a:lvl1pPr>
              <a:defRPr sz="3600"/>
            </a:lvl1pPr>
          </a:lstStyle>
          <a:p>
            <a:pPr rtl="0"/>
            <a:r>
              <a:rPr lang="it-IT" noProof="0" smtClean="0"/>
              <a:t>Fare clic per modificare lo stile del titolo</a:t>
            </a:r>
            <a:endParaRPr lang="it-IT" noProof="0"/>
          </a:p>
        </p:txBody>
      </p:sp>
      <p:sp>
        <p:nvSpPr>
          <p:cNvPr id="4" name="Segnaposto testo 3"/>
          <p:cNvSpPr>
            <a:spLocks noGrp="1"/>
          </p:cNvSpPr>
          <p:nvPr>
            <p:ph type="body" sz="half" idx="2" hasCustomPrompt="1"/>
          </p:nvPr>
        </p:nvSpPr>
        <p:spPr>
          <a:xfrm>
            <a:off x="1141364" y="4657655"/>
            <a:ext cx="9904505" cy="1140644"/>
          </a:xfrm>
        </p:spPr>
        <p:txBody>
          <a:bodyPr rtlCol="0"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8B0AB0C0-C745-4ED4-B01E-4B0A9CCB67F9}"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1141413" y="609600"/>
            <a:ext cx="9905998" cy="1905000"/>
          </a:xfrm>
        </p:spPr>
        <p:txBody>
          <a:bodyPr rtlCol="0"/>
          <a:lstStyle/>
          <a:p>
            <a:pPr rtl="0"/>
            <a:r>
              <a:rPr lang="it-IT" noProof="0" smtClean="0"/>
              <a:t>Fare clic per modificare lo stile del titolo</a:t>
            </a:r>
            <a:endParaRPr lang="it-IT" noProof="0"/>
          </a:p>
        </p:txBody>
      </p:sp>
      <p:sp>
        <p:nvSpPr>
          <p:cNvPr id="7" name="Segnaposto testo 2"/>
          <p:cNvSpPr>
            <a:spLocks noGrp="1"/>
          </p:cNvSpPr>
          <p:nvPr>
            <p:ph type="body" idx="1"/>
          </p:nvPr>
        </p:nvSpPr>
        <p:spPr>
          <a:xfrm>
            <a:off x="1141410" y="2674463"/>
            <a:ext cx="3196899"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8" name="Segnaposto testo 3"/>
          <p:cNvSpPr>
            <a:spLocks noGrp="1"/>
          </p:cNvSpPr>
          <p:nvPr>
            <p:ph type="body" sz="half" idx="15"/>
          </p:nvPr>
        </p:nvSpPr>
        <p:spPr>
          <a:xfrm>
            <a:off x="1127918" y="3360263"/>
            <a:ext cx="3208735"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9" name="Segnaposto testo 4"/>
          <p:cNvSpPr>
            <a:spLocks noGrp="1"/>
          </p:cNvSpPr>
          <p:nvPr>
            <p:ph type="body" sz="quarter" idx="3"/>
          </p:nvPr>
        </p:nvSpPr>
        <p:spPr>
          <a:xfrm>
            <a:off x="4514766" y="2677635"/>
            <a:ext cx="3184385"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10" name="Segnaposto testo 3"/>
          <p:cNvSpPr>
            <a:spLocks noGrp="1"/>
          </p:cNvSpPr>
          <p:nvPr>
            <p:ph type="body" sz="half" idx="16"/>
          </p:nvPr>
        </p:nvSpPr>
        <p:spPr>
          <a:xfrm>
            <a:off x="4504213" y="3363435"/>
            <a:ext cx="3195830"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11" name="Segnaposto testo 4"/>
          <p:cNvSpPr>
            <a:spLocks noGrp="1"/>
          </p:cNvSpPr>
          <p:nvPr>
            <p:ph type="body" sz="quarter" idx="13"/>
          </p:nvPr>
        </p:nvSpPr>
        <p:spPr>
          <a:xfrm>
            <a:off x="7852442" y="2674463"/>
            <a:ext cx="3194968" cy="685800"/>
          </a:xfrm>
        </p:spPr>
        <p:txBody>
          <a:bodyPr rtlCol="0"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12" name="Segnaposto testo 3"/>
          <p:cNvSpPr>
            <a:spLocks noGrp="1"/>
          </p:cNvSpPr>
          <p:nvPr>
            <p:ph type="body" sz="half" idx="17"/>
          </p:nvPr>
        </p:nvSpPr>
        <p:spPr>
          <a:xfrm>
            <a:off x="7852442" y="3360263"/>
            <a:ext cx="3194968" cy="2430936"/>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3" name="Segnaposto data 2"/>
          <p:cNvSpPr>
            <a:spLocks noGrp="1"/>
          </p:cNvSpPr>
          <p:nvPr>
            <p:ph type="dt" sz="half" idx="10"/>
          </p:nvPr>
        </p:nvSpPr>
        <p:spPr/>
        <p:txBody>
          <a:bodyPr rtlCol="0"/>
          <a:lstStyle/>
          <a:p>
            <a:pPr rtl="0"/>
            <a:fld id="{26D9AEFD-E7AD-4B2F-828C-EA72582E1C66}" type="datetime1">
              <a:rPr lang="it-IT" noProof="0" smtClean="0"/>
              <a:t>26/02/2024</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sp>
        <p:nvSpPr>
          <p:cNvPr id="30" name="Titolo 1"/>
          <p:cNvSpPr>
            <a:spLocks noGrp="1"/>
          </p:cNvSpPr>
          <p:nvPr>
            <p:ph type="title"/>
          </p:nvPr>
        </p:nvSpPr>
        <p:spPr>
          <a:xfrm>
            <a:off x="1141411" y="609600"/>
            <a:ext cx="9905999" cy="1905000"/>
          </a:xfrm>
        </p:spPr>
        <p:txBody>
          <a:bodyPr rtlCol="0"/>
          <a:lstStyle/>
          <a:p>
            <a:pPr rtl="0"/>
            <a:r>
              <a:rPr lang="it-IT" noProof="0" smtClean="0"/>
              <a:t>Fare clic per modificare lo stile del titolo</a:t>
            </a:r>
            <a:endParaRPr lang="it-IT" noProof="0"/>
          </a:p>
        </p:txBody>
      </p:sp>
      <p:sp>
        <p:nvSpPr>
          <p:cNvPr id="19" name="Segnaposto testo 2"/>
          <p:cNvSpPr>
            <a:spLocks noGrp="1"/>
          </p:cNvSpPr>
          <p:nvPr>
            <p:ph type="body" idx="1"/>
          </p:nvPr>
        </p:nvSpPr>
        <p:spPr>
          <a:xfrm>
            <a:off x="1141413" y="4404596"/>
            <a:ext cx="319524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20" name="Segnaposto immagine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smtClean="0"/>
              <a:t>Fare clic sull'icona per inserire un'immagine</a:t>
            </a:r>
            <a:endParaRPr lang="it-IT" noProof="0"/>
          </a:p>
        </p:txBody>
      </p:sp>
      <p:sp>
        <p:nvSpPr>
          <p:cNvPr id="21" name="Segnaposto testo 3"/>
          <p:cNvSpPr>
            <a:spLocks noGrp="1"/>
          </p:cNvSpPr>
          <p:nvPr>
            <p:ph type="body" sz="half" idx="18"/>
          </p:nvPr>
        </p:nvSpPr>
        <p:spPr>
          <a:xfrm>
            <a:off x="1141413" y="4980858"/>
            <a:ext cx="3195240" cy="81784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22" name="Segnaposto testo 4"/>
          <p:cNvSpPr>
            <a:spLocks noGrp="1"/>
          </p:cNvSpPr>
          <p:nvPr>
            <p:ph type="body" sz="quarter" idx="3"/>
          </p:nvPr>
        </p:nvSpPr>
        <p:spPr>
          <a:xfrm>
            <a:off x="4489053" y="4404596"/>
            <a:ext cx="3200400"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23" name="Segnaposto immagine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smtClean="0"/>
              <a:t>Fare clic sull'icona per inserire un'immagine</a:t>
            </a:r>
            <a:endParaRPr lang="it-IT" noProof="0"/>
          </a:p>
        </p:txBody>
      </p:sp>
      <p:sp>
        <p:nvSpPr>
          <p:cNvPr id="24" name="Segnaposto testo 3"/>
          <p:cNvSpPr>
            <a:spLocks noGrp="1"/>
          </p:cNvSpPr>
          <p:nvPr>
            <p:ph type="body" sz="half" idx="19"/>
          </p:nvPr>
        </p:nvSpPr>
        <p:spPr>
          <a:xfrm>
            <a:off x="4487593" y="4980857"/>
            <a:ext cx="3200400" cy="81034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25" name="Segnaposto testo 4"/>
          <p:cNvSpPr>
            <a:spLocks noGrp="1"/>
          </p:cNvSpPr>
          <p:nvPr>
            <p:ph type="body" sz="quarter" idx="13"/>
          </p:nvPr>
        </p:nvSpPr>
        <p:spPr>
          <a:xfrm>
            <a:off x="7852567" y="4404595"/>
            <a:ext cx="3190741" cy="576262"/>
          </a:xfrm>
        </p:spPr>
        <p:txBody>
          <a:bodyPr rtlCol="0"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26" name="Segnaposto immagine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rtl="0">
              <a:buNone/>
            </a:pPr>
            <a:r>
              <a:rPr lang="it-IT" noProof="0" smtClean="0"/>
              <a:t>Fare clic sull'icona per inserire un'immagine</a:t>
            </a:r>
            <a:endParaRPr lang="it-IT" noProof="0"/>
          </a:p>
        </p:txBody>
      </p:sp>
      <p:sp>
        <p:nvSpPr>
          <p:cNvPr id="27" name="Segnaposto testo 3"/>
          <p:cNvSpPr>
            <a:spLocks noGrp="1"/>
          </p:cNvSpPr>
          <p:nvPr>
            <p:ph type="body" sz="half" idx="20"/>
          </p:nvPr>
        </p:nvSpPr>
        <p:spPr>
          <a:xfrm>
            <a:off x="7852442" y="4980854"/>
            <a:ext cx="3194968" cy="810345"/>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smtClean="0"/>
              <a:t>Modifica gli stili del testo dello schema</a:t>
            </a:r>
          </a:p>
        </p:txBody>
      </p:sp>
      <p:sp>
        <p:nvSpPr>
          <p:cNvPr id="3" name="Segnaposto data 2"/>
          <p:cNvSpPr>
            <a:spLocks noGrp="1"/>
          </p:cNvSpPr>
          <p:nvPr>
            <p:ph type="dt" sz="half" idx="10"/>
          </p:nvPr>
        </p:nvSpPr>
        <p:spPr/>
        <p:txBody>
          <a:bodyPr rtlCol="0"/>
          <a:lstStyle/>
          <a:p>
            <a:pPr rtl="0"/>
            <a:fld id="{C6DB8320-D569-44A3-A0DF-D7DA58D99469}" type="datetime1">
              <a:rPr lang="it-IT" noProof="0" smtClean="0"/>
              <a:t>26/02/2024</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p:nvPr>
        </p:nvSpPr>
        <p:spPr/>
        <p:txBody>
          <a:bodyPr vert="eaVert" rtlCol="0" anchor="t"/>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835C003C-189A-417A-B1A9-FED36B69FFFE}" type="datetime1">
              <a:rPr lang="it-IT" noProof="0" smtClean="0"/>
              <a:t>26/02/2024</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609599"/>
            <a:ext cx="2005011" cy="5181601"/>
          </a:xfrm>
        </p:spPr>
        <p:txBody>
          <a:bodyPr vert="eaVert" rtlCol="0"/>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p:nvPr>
        </p:nvSpPr>
        <p:spPr>
          <a:xfrm>
            <a:off x="1141410" y="609599"/>
            <a:ext cx="7748590" cy="5181601"/>
          </a:xfrm>
        </p:spPr>
        <p:txBody>
          <a:bodyPr vert="eaVert"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47066CCF-FB24-42BF-8A97-8C402A2738CE}" type="datetime1">
              <a:rPr lang="it-IT" noProof="0" smtClean="0"/>
              <a:t>26/02/2024</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idx="1"/>
          </p:nvPr>
        </p:nvSpPr>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393BE363-72CB-44E4-9A2B-FD61C983AF90}" type="datetime1">
              <a:rPr lang="it-IT" noProof="0" smtClean="0"/>
              <a:t>26/02/2024</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141411" y="1419226"/>
            <a:ext cx="9906000" cy="2852737"/>
          </a:xfrm>
        </p:spPr>
        <p:txBody>
          <a:bodyPr rtlCol="0" anchor="b">
            <a:normAutofit/>
          </a:bodyPr>
          <a:lstStyle>
            <a:lvl1pPr>
              <a:defRPr sz="3600"/>
            </a:lvl1pPr>
          </a:lstStyle>
          <a:p>
            <a:pPr rtl="0"/>
            <a:r>
              <a:rPr lang="it-IT" noProof="0" smtClean="0"/>
              <a:t>Fare clic per modificare lo stile del titolo</a:t>
            </a:r>
            <a:endParaRPr lang="it-IT" noProof="0"/>
          </a:p>
        </p:txBody>
      </p:sp>
      <p:sp>
        <p:nvSpPr>
          <p:cNvPr id="3" name="Segnaposto testo 2"/>
          <p:cNvSpPr>
            <a:spLocks noGrp="1"/>
          </p:cNvSpPr>
          <p:nvPr>
            <p:ph type="body" idx="1"/>
          </p:nvPr>
        </p:nvSpPr>
        <p:spPr>
          <a:xfrm>
            <a:off x="1141411" y="4424362"/>
            <a:ext cx="9906000" cy="1374776"/>
          </a:xfrm>
        </p:spPr>
        <p:txBody>
          <a:bodyPr rtlCol="0">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smtClean="0"/>
              <a:t>Modifica gli stili del testo dello schema</a:t>
            </a:r>
          </a:p>
        </p:txBody>
      </p:sp>
      <p:sp>
        <p:nvSpPr>
          <p:cNvPr id="4" name="Segnaposto data 3"/>
          <p:cNvSpPr>
            <a:spLocks noGrp="1"/>
          </p:cNvSpPr>
          <p:nvPr>
            <p:ph type="dt" sz="half" idx="10"/>
          </p:nvPr>
        </p:nvSpPr>
        <p:spPr/>
        <p:txBody>
          <a:bodyPr rtlCol="0"/>
          <a:lstStyle/>
          <a:p>
            <a:pPr rtl="0"/>
            <a:fld id="{93752DB7-A264-466D-8A8C-8D14552708BB}" type="datetime1">
              <a:rPr lang="it-IT" noProof="0" smtClean="0"/>
              <a:t>26/02/2024</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sz="half" idx="1"/>
          </p:nvPr>
        </p:nvSpPr>
        <p:spPr>
          <a:xfrm>
            <a:off x="1141410" y="2249486"/>
            <a:ext cx="4878389" cy="3541714"/>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contenuto 3"/>
          <p:cNvSpPr>
            <a:spLocks noGrp="1"/>
          </p:cNvSpPr>
          <p:nvPr>
            <p:ph sz="half" idx="2"/>
          </p:nvPr>
        </p:nvSpPr>
        <p:spPr>
          <a:xfrm>
            <a:off x="6172200" y="2249486"/>
            <a:ext cx="4875211" cy="3541714"/>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5" name="Segnaposto data 4"/>
          <p:cNvSpPr>
            <a:spLocks noGrp="1"/>
          </p:cNvSpPr>
          <p:nvPr>
            <p:ph type="dt" sz="half" idx="10"/>
          </p:nvPr>
        </p:nvSpPr>
        <p:spPr/>
        <p:txBody>
          <a:bodyPr rtlCol="0"/>
          <a:lstStyle/>
          <a:p>
            <a:pPr rtl="0"/>
            <a:fld id="{25E171FB-D1BB-4174-B144-89A51F989002}"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141411" y="619126"/>
            <a:ext cx="9906000" cy="1477961"/>
          </a:xfrm>
        </p:spPr>
        <p:txBody>
          <a:bodyPr rtlCol="0"/>
          <a:lstStyle/>
          <a:p>
            <a:pPr rtl="0"/>
            <a:r>
              <a:rPr lang="it-IT" noProof="0" smtClean="0"/>
              <a:t>Fare clic per modificare lo stile del titolo</a:t>
            </a:r>
            <a:endParaRPr lang="it-IT" noProof="0"/>
          </a:p>
        </p:txBody>
      </p:sp>
      <p:sp>
        <p:nvSpPr>
          <p:cNvPr id="3" name="Segnaposto testo 2"/>
          <p:cNvSpPr>
            <a:spLocks noGrp="1"/>
          </p:cNvSpPr>
          <p:nvPr>
            <p:ph type="body" idx="1"/>
          </p:nvPr>
        </p:nvSpPr>
        <p:spPr>
          <a:xfrm>
            <a:off x="1370019" y="2249486"/>
            <a:ext cx="4649783"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4" name="Segnaposto contenuto 3"/>
          <p:cNvSpPr>
            <a:spLocks noGrp="1"/>
          </p:cNvSpPr>
          <p:nvPr>
            <p:ph sz="half" idx="2"/>
          </p:nvPr>
        </p:nvSpPr>
        <p:spPr>
          <a:xfrm>
            <a:off x="1141410" y="3073397"/>
            <a:ext cx="4878391" cy="2717801"/>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5" name="Segnaposto testo 4"/>
          <p:cNvSpPr>
            <a:spLocks noGrp="1"/>
          </p:cNvSpPr>
          <p:nvPr>
            <p:ph type="body" sz="quarter" idx="3"/>
          </p:nvPr>
        </p:nvSpPr>
        <p:spPr>
          <a:xfrm>
            <a:off x="6400808" y="2249485"/>
            <a:ext cx="4646602" cy="823912"/>
          </a:xfrm>
        </p:spPr>
        <p:txBody>
          <a:bodyPr rtlCol="0"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6" name="Segnaposto contenuto 5"/>
          <p:cNvSpPr>
            <a:spLocks noGrp="1"/>
          </p:cNvSpPr>
          <p:nvPr>
            <p:ph sz="quarter" idx="4"/>
          </p:nvPr>
        </p:nvSpPr>
        <p:spPr>
          <a:xfrm>
            <a:off x="6172200" y="3073397"/>
            <a:ext cx="4875210" cy="2717801"/>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7" name="Segnaposto data 6"/>
          <p:cNvSpPr>
            <a:spLocks noGrp="1"/>
          </p:cNvSpPr>
          <p:nvPr>
            <p:ph type="dt" sz="half" idx="10"/>
          </p:nvPr>
        </p:nvSpPr>
        <p:spPr/>
        <p:txBody>
          <a:bodyPr rtlCol="0"/>
          <a:lstStyle/>
          <a:p>
            <a:pPr rtl="0"/>
            <a:fld id="{276235E8-0F9B-4B50-951A-662C9724D83F}" type="datetime1">
              <a:rPr lang="it-IT" noProof="0" smtClean="0"/>
              <a:t>26/02/2024</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data 2"/>
          <p:cNvSpPr>
            <a:spLocks noGrp="1"/>
          </p:cNvSpPr>
          <p:nvPr>
            <p:ph type="dt" sz="half" idx="10"/>
          </p:nvPr>
        </p:nvSpPr>
        <p:spPr/>
        <p:txBody>
          <a:bodyPr rtlCol="0"/>
          <a:lstStyle/>
          <a:p>
            <a:pPr rtl="0"/>
            <a:fld id="{9002E296-663A-478F-B788-ADAF1628D098}" type="datetime1">
              <a:rPr lang="it-IT" noProof="0" smtClean="0"/>
              <a:t>26/02/2024</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C880329C-9CFB-45EA-B5AD-092903FC7322}" type="datetime1">
              <a:rPr lang="it-IT" noProof="0" smtClean="0"/>
              <a:t>26/02/2024</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6705" y="609601"/>
            <a:ext cx="3856037" cy="1639884"/>
          </a:xfrm>
        </p:spPr>
        <p:txBody>
          <a:bodyPr rtlCol="0" anchor="b"/>
          <a:lstStyle>
            <a:lvl1pPr>
              <a:defRPr sz="3200"/>
            </a:lvl1pPr>
          </a:lstStyle>
          <a:p>
            <a:pPr rtl="0"/>
            <a:r>
              <a:rPr lang="it-IT" noProof="0" smtClean="0"/>
              <a:t>Fare clic per modificare lo stile del titolo</a:t>
            </a:r>
            <a:endParaRPr lang="it-IT" noProof="0"/>
          </a:p>
        </p:txBody>
      </p:sp>
      <p:sp>
        <p:nvSpPr>
          <p:cNvPr id="3" name="Segnaposto contenuto 2"/>
          <p:cNvSpPr>
            <a:spLocks noGrp="1"/>
          </p:cNvSpPr>
          <p:nvPr>
            <p:ph idx="1"/>
          </p:nvPr>
        </p:nvSpPr>
        <p:spPr>
          <a:xfrm>
            <a:off x="5156200" y="592666"/>
            <a:ext cx="5891209" cy="5198534"/>
          </a:xfrm>
        </p:spPr>
        <p:txBody>
          <a:bodyPr rtlCol="0" anchor="ctr"/>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testo 3"/>
          <p:cNvSpPr>
            <a:spLocks noGrp="1"/>
          </p:cNvSpPr>
          <p:nvPr>
            <p:ph type="body" sz="half" idx="2"/>
          </p:nvPr>
        </p:nvSpPr>
        <p:spPr>
          <a:xfrm>
            <a:off x="1146705" y="2249486"/>
            <a:ext cx="3856037"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5" name="Segnaposto data 4"/>
          <p:cNvSpPr>
            <a:spLocks noGrp="1"/>
          </p:cNvSpPr>
          <p:nvPr>
            <p:ph type="dt" sz="half" idx="10"/>
          </p:nvPr>
        </p:nvSpPr>
        <p:spPr/>
        <p:txBody>
          <a:bodyPr rtlCol="0"/>
          <a:lstStyle/>
          <a:p>
            <a:pPr rtl="0"/>
            <a:fld id="{129D2443-400E-4713-BA8B-226DF3D95EFE}"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3" y="609600"/>
            <a:ext cx="5934508" cy="1639886"/>
          </a:xfrm>
        </p:spPr>
        <p:txBody>
          <a:bodyPr rtlCol="0" anchor="b"/>
          <a:lstStyle>
            <a:lvl1pPr>
              <a:defRPr sz="3200"/>
            </a:lvl1pPr>
          </a:lstStyle>
          <a:p>
            <a:pPr rtl="0"/>
            <a:r>
              <a:rPr lang="it-IT" noProof="0" smtClean="0"/>
              <a:t>Fare clic per modificare lo stile del titolo</a:t>
            </a:r>
            <a:endParaRPr lang="it-IT" noProof="0"/>
          </a:p>
        </p:txBody>
      </p:sp>
      <p:sp>
        <p:nvSpPr>
          <p:cNvPr id="3" name="Segnaposto immagine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smtClean="0"/>
              <a:t>Fare clic sull'icona per inserire un'immagine</a:t>
            </a:r>
            <a:endParaRPr lang="it-IT" noProof="0"/>
          </a:p>
        </p:txBody>
      </p:sp>
      <p:sp>
        <p:nvSpPr>
          <p:cNvPr id="4" name="Segnaposto testo 3"/>
          <p:cNvSpPr>
            <a:spLocks noGrp="1"/>
          </p:cNvSpPr>
          <p:nvPr>
            <p:ph type="body" sz="half" idx="2"/>
          </p:nvPr>
        </p:nvSpPr>
        <p:spPr>
          <a:xfrm>
            <a:off x="1141410" y="2249486"/>
            <a:ext cx="5934511" cy="354171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5" name="Segnaposto data 4"/>
          <p:cNvSpPr>
            <a:spLocks noGrp="1"/>
          </p:cNvSpPr>
          <p:nvPr>
            <p:ph type="dt" sz="half" idx="10"/>
          </p:nvPr>
        </p:nvSpPr>
        <p:spPr/>
        <p:txBody>
          <a:bodyPr rtlCol="0"/>
          <a:lstStyle/>
          <a:p>
            <a:pPr rtl="0"/>
            <a:fld id="{9D2A753A-A5FB-4EA1-863D-7F6227BB5A7E}" type="datetime1">
              <a:rPr lang="it-IT" noProof="0" smtClean="0"/>
              <a:t>26/02/2024</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magin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uppo 7"/>
          <p:cNvGrpSpPr/>
          <p:nvPr/>
        </p:nvGrpSpPr>
        <p:grpSpPr>
          <a:xfrm>
            <a:off x="-14288" y="0"/>
            <a:ext cx="12053888" cy="6858001"/>
            <a:chOff x="-14288" y="0"/>
            <a:chExt cx="12053888" cy="6858001"/>
          </a:xfrm>
        </p:grpSpPr>
        <p:grpSp>
          <p:nvGrpSpPr>
            <p:cNvPr id="9" name="Gruppo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ttangolo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igura a mano libera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igura a mano libera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igura a mano libera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igura a mano libera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igura a mano libera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igura a mano libera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igura a mano libera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igura a mano libera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igura a mano libera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igura a mano libera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a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igura a mano libera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igura a mano libera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igura a mano libera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igura a mano libera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ttangolo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igura a mano libera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igura a mano libera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igura a mano libera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igura a mano libera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igura a mano libera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igura a mano libera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igura a mano libera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igura a mano libera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igura a mano libera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igura a mano libera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uppo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igura a mano libera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igura a mano libera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igura a mano libera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igura a mano libera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igura a mano libera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igura a mano libera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igura a mano libera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igura a mano libera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igura a mano libera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ttangolo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Segnaposto titolo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pPr rtl="0"/>
            <a:endParaRPr lang="it-IT" noProof="0"/>
          </a:p>
        </p:txBody>
      </p:sp>
      <p:sp>
        <p:nvSpPr>
          <p:cNvPr id="3" name="Segnaposto testo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BB09F29F-131B-4FB2-BB47-90B7309B8186}" type="datetime1">
              <a:rPr lang="it-IT" noProof="0" smtClean="0"/>
              <a:t>26/02/2024</a:t>
            </a:fld>
            <a:endParaRPr lang="it-IT" noProof="0"/>
          </a:p>
        </p:txBody>
      </p:sp>
      <p:sp>
        <p:nvSpPr>
          <p:cNvPr id="5" name="Segnaposto piè di pagina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endParaRPr lang="it-IT" noProof="0"/>
          </a:p>
        </p:txBody>
      </p:sp>
      <p:sp>
        <p:nvSpPr>
          <p:cNvPr id="6" name="Segnaposto numero diapositiva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it-IT" noProof="0" smtClean="0"/>
              <a:pPr rtl="0"/>
              <a:t>‹N›</a:t>
            </a:fld>
            <a:endParaRPr lang="it-I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s://www.brocardi.it/codice-di-procedura-civile/libro-secondo/titolo-iv/capo-i/sezione-ii/art441.html" TargetMode="External"/><Relationship Id="rId13" Type="http://schemas.openxmlformats.org/officeDocument/2006/relationships/hyperlink" Target="https://www.brocardi.it/codice-di-procedura-civile/libro-primo/titolo-i/capo-iii/art61.html#nota_7204" TargetMode="External"/><Relationship Id="rId3" Type="http://schemas.openxmlformats.org/officeDocument/2006/relationships/hyperlink" Target="https://www.brocardi.it/codice-di-procedura-civile/libro-secondo/titolo-i/capo-ii/sezione-iii/art191.html" TargetMode="External"/><Relationship Id="rId7" Type="http://schemas.openxmlformats.org/officeDocument/2006/relationships/hyperlink" Target="https://www.brocardi.it/codice-di-procedura-civile/libro-secondo/titolo-iv/capo-i/sezione-ii/art424.html" TargetMode="External"/><Relationship Id="rId12" Type="http://schemas.openxmlformats.org/officeDocument/2006/relationships/hyperlink" Target="https://www.brocardi.it/codice-di-procedura-civile/libro-primo/titolo-i/capo-iii/art61.html#nota_7203" TargetMode="External"/><Relationship Id="rId2" Type="http://schemas.openxmlformats.org/officeDocument/2006/relationships/hyperlink" Target="https://www.brocardi.it/dizionario/3567.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260.html" TargetMode="External"/><Relationship Id="rId11" Type="http://schemas.openxmlformats.org/officeDocument/2006/relationships/hyperlink" Target="https://www.brocardi.it/codice-civile/libro-primo/titolo-xii/capo-ii/art419.html" TargetMode="External"/><Relationship Id="rId5" Type="http://schemas.openxmlformats.org/officeDocument/2006/relationships/hyperlink" Target="https://www.brocardi.it/codice-di-procedura-civile/libro-secondo/titolo-i/capo-ii/sezione-iii/art259.html" TargetMode="External"/><Relationship Id="rId15" Type="http://schemas.openxmlformats.org/officeDocument/2006/relationships/hyperlink" Target="https://www.brocardi.it/codice-di-procedura-civile/libro-primo/titolo-i/capo-iii/art61.html#nota_7205" TargetMode="External"/><Relationship Id="rId10" Type="http://schemas.openxmlformats.org/officeDocument/2006/relationships/hyperlink" Target="https://www.brocardi.it/codice-di-procedura-civile/libro-quarto/titolo-i/capo-iii/sezione-iii/art689.html" TargetMode="External"/><Relationship Id="rId4" Type="http://schemas.openxmlformats.org/officeDocument/2006/relationships/hyperlink" Target="https://www.brocardi.it/codice-di-procedura-civile/libro-secondo/titolo-i/capo-ii/sezione-iii/art217.html" TargetMode="External"/><Relationship Id="rId9" Type="http://schemas.openxmlformats.org/officeDocument/2006/relationships/hyperlink" Target="https://www.brocardi.it/codice-di-procedura-civile/libro-secondo/titolo-iv/capo-ii/art445.html" TargetMode="External"/><Relationship Id="rId14" Type="http://schemas.openxmlformats.org/officeDocument/2006/relationships/hyperlink" Target="https://www.brocardi.it/dizionario/3689.html"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brocardi.it/codice-civile/libro-sesto/titolo-ii/capo-i/art2697.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brocardi.it/codice-di-procedura-civile/libro-primo/titolo-i/capo-iii/art62.html?utm_source=internal&amp;utm_medium=link&amp;utm_campaign=articolo&amp;utm_content=nav_art_succ_dispositivo#nota_7208" TargetMode="External"/><Relationship Id="rId3" Type="http://schemas.openxmlformats.org/officeDocument/2006/relationships/hyperlink" Target="https://www.brocardi.it/codice-di-procedura-civile/libro-primo/titolo-i/capo-iii/art62.html?utm_source=internal&amp;utm_medium=link&amp;utm_campaign=articolo&amp;utm_content=nav_art_succ_dispositivo#nota_7206" TargetMode="External"/><Relationship Id="rId7" Type="http://schemas.openxmlformats.org/officeDocument/2006/relationships/hyperlink" Target="https://www.brocardi.it/codice-di-procedura-civile/libro-primo/titolo-i/capo-iii/art62.html?utm_source=internal&amp;utm_medium=link&amp;utm_campaign=articolo&amp;utm_content=nav_art_succ_dispositivo#nota_7207"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v/capo-i/sezione-ii/art441.html" TargetMode="External"/><Relationship Id="rId5" Type="http://schemas.openxmlformats.org/officeDocument/2006/relationships/hyperlink" Target="https://www.brocardi.it/codice-di-procedura-civile/libro-secondo/titolo-i/capo-ii/sezione-iii/art194.html" TargetMode="External"/><Relationship Id="rId4" Type="http://schemas.openxmlformats.org/officeDocument/2006/relationships/hyperlink" Target="https://www.brocardi.it/dizionario/5889.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rocardi.it/codice-di-procedura-civile/libro-secondo/titolo-iv/capo-ii/art445.html" TargetMode="External"/><Relationship Id="rId2" Type="http://schemas.openxmlformats.org/officeDocument/2006/relationships/hyperlink" Target="https://www.brocardi.it/codice-di-procedura-civile/libro-secondo/titolo-iv/capo-i/sezione-ii/art424.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brocardi.it/dizionario/3819.html" TargetMode="External"/><Relationship Id="rId3" Type="http://schemas.openxmlformats.org/officeDocument/2006/relationships/hyperlink" Target="https://www.brocardi.it/dizionario/3818.html" TargetMode="External"/><Relationship Id="rId7" Type="http://schemas.openxmlformats.org/officeDocument/2006/relationships/hyperlink" Target="https://www.brocardi.it/codice-di-procedura-civile/libro-primo/titolo-i/capo-iii/art63.html?utm_source=internal&amp;utm_medium=link&amp;utm_campaign=articolo&amp;utm_content=nav_art_succ_dispositivo#nota_7210"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primo/titolo-i/capo-i/sezione-vii/art51.html" TargetMode="External"/><Relationship Id="rId5" Type="http://schemas.openxmlformats.org/officeDocument/2006/relationships/hyperlink" Target="https://www.brocardi.it/codice-di-procedura-civile/libro-primo/titolo-i/capo-iii/art63.html?utm_source=internal&amp;utm_medium=link&amp;utm_campaign=articolo&amp;utm_content=nav_art_succ_dispositivo#nota_7209" TargetMode="External"/><Relationship Id="rId4" Type="http://schemas.openxmlformats.org/officeDocument/2006/relationships/hyperlink" Target="https://www.brocardi.it/codice-di-procedura-civile/libro-secondo/titolo-i/capo-ii/sezione-iii/art192.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rocardi.it/codice-di-procedura-civile/libro-secondo/titolo-i/capo-ii/sezione-iii/art192.html" TargetMode="External"/><Relationship Id="rId2" Type="http://schemas.openxmlformats.org/officeDocument/2006/relationships/hyperlink" Target="https://www.brocardi.it/codice-di-procedura-civile/libro-primo/titolo-i/capo-i/sezione-vii/art51.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brocardi.it/dizionario/4905.html" TargetMode="External"/><Relationship Id="rId13" Type="http://schemas.openxmlformats.org/officeDocument/2006/relationships/hyperlink" Target="https://www.brocardi.it/codice-di-procedura-civile/libro-primo/titolo-i/capo-iii/art61.html" TargetMode="External"/><Relationship Id="rId18" Type="http://schemas.openxmlformats.org/officeDocument/2006/relationships/hyperlink" Target="https://www.brocardi.it/codice-civile/libro-quinto/titolo-v/capo-i/art2247.html" TargetMode="External"/><Relationship Id="rId3" Type="http://schemas.openxmlformats.org/officeDocument/2006/relationships/hyperlink" Target="https://www.brocardi.it/dizionario/3678.html" TargetMode="External"/><Relationship Id="rId21" Type="http://schemas.openxmlformats.org/officeDocument/2006/relationships/hyperlink" Target="https://www.brocardi.it/codice-di-procedura-civile/libro-primo/titolo-i/capo-i/sezione-vii/art51.html#nota_7175" TargetMode="External"/><Relationship Id="rId7" Type="http://schemas.openxmlformats.org/officeDocument/2006/relationships/hyperlink" Target="https://www.brocardi.it/dizionario/3676.html" TargetMode="External"/><Relationship Id="rId12" Type="http://schemas.openxmlformats.org/officeDocument/2006/relationships/hyperlink" Target="https://www.brocardi.it/dizionario/3689.html" TargetMode="External"/><Relationship Id="rId17" Type="http://schemas.openxmlformats.org/officeDocument/2006/relationships/hyperlink" Target="https://www.brocardi.it/codice-civile/libro-primo/titolo-ii/capo-iii/art39.html" TargetMode="External"/><Relationship Id="rId2" Type="http://schemas.openxmlformats.org/officeDocument/2006/relationships/hyperlink" Target="https://www.brocardi.it/dizionario/3567.html" TargetMode="External"/><Relationship Id="rId16" Type="http://schemas.openxmlformats.org/officeDocument/2006/relationships/hyperlink" Target="https://www.brocardi.it/codice-civile/libro-primo/titolo-ii/capo-iii/art36.html" TargetMode="External"/><Relationship Id="rId20" Type="http://schemas.openxmlformats.org/officeDocument/2006/relationships/hyperlink" Target="https://www.brocardi.it/codice-di-procedura-civile/libro-primo/titolo-i/capo-i/sezione-vii/art51.html#nota_7174" TargetMode="External"/><Relationship Id="rId1" Type="http://schemas.openxmlformats.org/officeDocument/2006/relationships/slideLayout" Target="../slideLayouts/slideLayout2.xml"/><Relationship Id="rId6" Type="http://schemas.openxmlformats.org/officeDocument/2006/relationships/hyperlink" Target="https://www.brocardi.it/dizionario/3680.html" TargetMode="External"/><Relationship Id="rId11" Type="http://schemas.openxmlformats.org/officeDocument/2006/relationships/hyperlink" Target="https://www.brocardi.it/codice-di-procedura-civile/libro-quarto/titolo-viii/capo-ii/art810.html" TargetMode="External"/><Relationship Id="rId5" Type="http://schemas.openxmlformats.org/officeDocument/2006/relationships/hyperlink" Target="https://www.brocardi.it/dizionario/3851.html" TargetMode="External"/><Relationship Id="rId15" Type="http://schemas.openxmlformats.org/officeDocument/2006/relationships/hyperlink" Target="https://www.brocardi.it/codice-civile/libro-primo/titolo-x/capo-ii/art392.html" TargetMode="External"/><Relationship Id="rId10" Type="http://schemas.openxmlformats.org/officeDocument/2006/relationships/hyperlink" Target="https://www.brocardi.it/dizionario/3330.html" TargetMode="External"/><Relationship Id="rId19" Type="http://schemas.openxmlformats.org/officeDocument/2006/relationships/hyperlink" Target="https://www.brocardi.it/codice-di-procedura-civile/libro-primo/titolo-i/capo-i/sezione-vii/art51.html#nota_7173" TargetMode="External"/><Relationship Id="rId4" Type="http://schemas.openxmlformats.org/officeDocument/2006/relationships/hyperlink" Target="https://www.brocardi.it/codice-di-procedura-civile/libro-primo/titolo-i/capo-i/sezione-vii/art51.html#nota_7172" TargetMode="External"/><Relationship Id="rId9" Type="http://schemas.openxmlformats.org/officeDocument/2006/relationships/hyperlink" Target="https://www.brocardi.it/codice-di-procedura-civile/libro-primo/titolo-iii/capo-ii/art82.html" TargetMode="External"/><Relationship Id="rId14" Type="http://schemas.openxmlformats.org/officeDocument/2006/relationships/hyperlink" Target="https://www.brocardi.it/codice-civile/libro-primo/titolo-x/capo-i/art343.html" TargetMode="External"/><Relationship Id="rId22" Type="http://schemas.openxmlformats.org/officeDocument/2006/relationships/hyperlink" Target="https://www.brocardi.it/codice-di-procedura-civile/libro-primo/titolo-i/capo-i/sezione-vii/art51.html#nota_7176"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brocardi.it/codice-di-procedura-civile/libro-primo/titolo-vi/capo-iii/art158.html" TargetMode="External"/><Relationship Id="rId2" Type="http://schemas.openxmlformats.org/officeDocument/2006/relationships/hyperlink" Target="https://www.brocardi.it/codice-di-procedura-civile/libro-primo/titolo-i/capo-i/sezione-vii/art52.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brocardi.it/codice-di-procedura-civile/libro-primo/titolo-i/capo-iii/art64.html?utm_source=internal&amp;utm_medium=link&amp;utm_campaign=articolo&amp;utm_content=nav_art_succ_dispositivo#nota_7211" TargetMode="External"/><Relationship Id="rId7" Type="http://schemas.openxmlformats.org/officeDocument/2006/relationships/hyperlink" Target="https://www.brocardi.it/codice-di-procedura-civile/libro-primo/titolo-i/capo-iii/art64.html?utm_source=internal&amp;utm_medium=link&amp;utm_campaign=articolo&amp;utm_content=nav_art_succ_dispositivo#nota_7213"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penale/libro-primo/titolo-ii/capo-iii/art35.html" TargetMode="External"/><Relationship Id="rId5" Type="http://schemas.openxmlformats.org/officeDocument/2006/relationships/hyperlink" Target="https://www.brocardi.it/codice-di-procedura-civile/libro-primo/titolo-i/capo-iii/art64.html?utm_source=internal&amp;utm_medium=link&amp;utm_campaign=articolo&amp;utm_content=nav_art_succ_dispositivo#nota_7212" TargetMode="External"/><Relationship Id="rId4" Type="http://schemas.openxmlformats.org/officeDocument/2006/relationships/hyperlink" Target="https://www.brocardi.it/dizionario/1019.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brocardi.it/codice-penale/libro-secondo/titolo-iii/capo-i/art366.html" TargetMode="External"/><Relationship Id="rId2" Type="http://schemas.openxmlformats.org/officeDocument/2006/relationships/hyperlink" Target="https://www.brocardi.it/codice-penale/libro-secondo/titolo-ii/capo-i/art314.html" TargetMode="External"/><Relationship Id="rId1" Type="http://schemas.openxmlformats.org/officeDocument/2006/relationships/slideLayout" Target="../slideLayouts/slideLayout2.xml"/><Relationship Id="rId6" Type="http://schemas.openxmlformats.org/officeDocument/2006/relationships/hyperlink" Target="https://www.brocardi.it/codice-civile/libro-quarto/titolo-vii/art2036.html" TargetMode="External"/><Relationship Id="rId5" Type="http://schemas.openxmlformats.org/officeDocument/2006/relationships/hyperlink" Target="https://www.brocardi.it/codice-di-procedura-civile/libro-primo/titolo-i/capo-ii/art60.html" TargetMode="External"/><Relationship Id="rId4" Type="http://schemas.openxmlformats.org/officeDocument/2006/relationships/hyperlink" Target="https://www.brocardi.it/codice-penale/libro-secondo/titolo-iii/capo-i/art373.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brocardi.it/dizionario/3689.html" TargetMode="External"/><Relationship Id="rId13" Type="http://schemas.openxmlformats.org/officeDocument/2006/relationships/hyperlink" Target="https://www.brocardi.it/codice-di-procedura-civile/libro-secondo/titolo-i/capo-ii/sezione-iii/art191.html?q=191+cpc&amp;area=codici#nota_7687" TargetMode="External"/><Relationship Id="rId3" Type="http://schemas.openxmlformats.org/officeDocument/2006/relationships/hyperlink" Target="https://www.brocardi.it/codice-di-procedura-civile/libro-secondo/titolo-i/capo-ii/sezione-iii/art191.html?q=191+cpc&amp;area=codici#nota_7684" TargetMode="External"/><Relationship Id="rId7" Type="http://schemas.openxmlformats.org/officeDocument/2006/relationships/hyperlink" Target="https://www.brocardi.it/codice-di-procedura-civile/libro-secondo/titolo-i/capo-ii/sezione-iii/art191.html?q=191+cpc&amp;area=codici#nota_7685" TargetMode="External"/><Relationship Id="rId12" Type="http://schemas.openxmlformats.org/officeDocument/2006/relationships/hyperlink" Target="https://www.brocardi.it/codice-di-procedura-civile/libro-secondo/titolo-i/capo-ii/sezione-iii/art191.html?q=191+cpc&amp;area=codici#nota_24404" TargetMode="External"/><Relationship Id="rId2" Type="http://schemas.openxmlformats.org/officeDocument/2006/relationships/hyperlink" Target="https://www.brocardi.it/codice-di-procedura-civile/libro-primo/titolo-i/capo-iii/art61.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art183.html" TargetMode="External"/><Relationship Id="rId11" Type="http://schemas.openxmlformats.org/officeDocument/2006/relationships/hyperlink" Target="https://www.brocardi.it/codice-di-procedura-civile/libro-secondo/titolo-i/capo-ii/sezione-iii/art191.html?q=191+cpc&amp;area=codici#nota_7686" TargetMode="External"/><Relationship Id="rId5" Type="http://schemas.openxmlformats.org/officeDocument/2006/relationships/hyperlink" Target="https://www.brocardi.it/dizionario/3763.html" TargetMode="External"/><Relationship Id="rId10" Type="http://schemas.openxmlformats.org/officeDocument/2006/relationships/hyperlink" Target="https://www.brocardi.it/dizionario/5889.html" TargetMode="External"/><Relationship Id="rId4" Type="http://schemas.openxmlformats.org/officeDocument/2006/relationships/hyperlink" Target="https://www.brocardi.it/dizionario/3799.html" TargetMode="External"/><Relationship Id="rId9" Type="http://schemas.openxmlformats.org/officeDocument/2006/relationships/hyperlink" Target="https://www.brocardi.it/dizionario/5711.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rocardi.it/codice-di-procedura-civile/libro-secondo/titolo-i/capo-ii/sezione-i/art177.html" TargetMode="External"/><Relationship Id="rId2" Type="http://schemas.openxmlformats.org/officeDocument/2006/relationships/hyperlink" Target="https://www.brocardi.it/codice-di-procedura-civile/libro-primo/titolo-i/capo-iii/art61.html" TargetMode="External"/><Relationship Id="rId1" Type="http://schemas.openxmlformats.org/officeDocument/2006/relationships/slideLayout" Target="../slideLayouts/slideLayout2.xml"/><Relationship Id="rId5" Type="http://schemas.openxmlformats.org/officeDocument/2006/relationships/hyperlink" Target="https://www.brocardi.it/codice-di-procedura-civile/libro-secondo/titolo-i/capo-ii/sezione-ii/art183.html" TargetMode="External"/><Relationship Id="rId4" Type="http://schemas.openxmlformats.org/officeDocument/2006/relationships/hyperlink" Target="https://www.brocardi.it/codice-di-procedura-civile/libro-secondo/titolo-i/capo-ii/sezione-i/art178.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brocardi.it/dizionario/3819.html" TargetMode="External"/><Relationship Id="rId3" Type="http://schemas.openxmlformats.org/officeDocument/2006/relationships/hyperlink" Target="https://www.brocardi.it/dizionario/1106.html" TargetMode="External"/><Relationship Id="rId7" Type="http://schemas.openxmlformats.org/officeDocument/2006/relationships/hyperlink" Target="https://www.brocardi.it/codice-di-procedura-civile/libro-secondo/titolo-i/capo-ii/sezione-iii/art192.html?utm_source=internal&amp;utm_medium=link&amp;utm_campaign=articolo&amp;utm_content=nav_art_succ_dispositivo#nota_7688" TargetMode="External"/><Relationship Id="rId12" Type="http://schemas.openxmlformats.org/officeDocument/2006/relationships/hyperlink" Target="https://www.brocardi.it/codice-di-procedura-civile/libro-secondo/titolo-i/capo-ii/sezione-iii/art192.html?utm_source=internal&amp;utm_medium=link&amp;utm_campaign=articolo&amp;utm_content=nav_art_succ_dispositivo#nota_7690" TargetMode="External"/><Relationship Id="rId2" Type="http://schemas.openxmlformats.org/officeDocument/2006/relationships/hyperlink" Target="https://www.brocardi.it/dizionario/3763.html" TargetMode="External"/><Relationship Id="rId1" Type="http://schemas.openxmlformats.org/officeDocument/2006/relationships/slideLayout" Target="../slideLayouts/slideLayout2.xml"/><Relationship Id="rId6" Type="http://schemas.openxmlformats.org/officeDocument/2006/relationships/hyperlink" Target="https://www.brocardi.it/dizionario/3818.html" TargetMode="External"/><Relationship Id="rId11" Type="http://schemas.openxmlformats.org/officeDocument/2006/relationships/hyperlink" Target="https://www.brocardi.it/codice-di-procedura-civile/libro-secondo/titolo-i/capo-ii/sezione-iii/art192.html?utm_source=internal&amp;utm_medium=link&amp;utm_campaign=articolo&amp;utm_content=nav_art_succ_dispositivo#nota_7689" TargetMode="External"/><Relationship Id="rId5" Type="http://schemas.openxmlformats.org/officeDocument/2006/relationships/hyperlink" Target="https://www.brocardi.it/dizionario/3472.html" TargetMode="External"/><Relationship Id="rId10" Type="http://schemas.openxmlformats.org/officeDocument/2006/relationships/hyperlink" Target="https://www.brocardi.it/dizionario/3799.html" TargetMode="External"/><Relationship Id="rId4" Type="http://schemas.openxmlformats.org/officeDocument/2006/relationships/hyperlink" Target="https://www.brocardi.it/dizionario/3689.html" TargetMode="External"/><Relationship Id="rId9" Type="http://schemas.openxmlformats.org/officeDocument/2006/relationships/hyperlink" Target="https://www.brocardi.it/dizionario/3755.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brocardi.it/codice-di-procedura-civile/libro-primo/titolo-i/capo-i/sezione-vii/art52.html" TargetMode="External"/><Relationship Id="rId2" Type="http://schemas.openxmlformats.org/officeDocument/2006/relationships/hyperlink" Target="https://www.brocardi.it/codice-di-procedura-civile/libro-primo/titolo-i/capo-i/sezione-vii/art51.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brocardi.it/dizionario/3689.html" TargetMode="External"/><Relationship Id="rId7" Type="http://schemas.openxmlformats.org/officeDocument/2006/relationships/hyperlink" Target="https://www.brocardi.it/codice-di-procedura-civile/libro-secondo/titolo-i/capo-ii/sezione-iii/art193.html?utm_source=internal&amp;utm_medium=link&amp;utm_campaign=articolo&amp;utm_content=nav_art_succ_top#nota_24353" TargetMode="External"/><Relationship Id="rId2" Type="http://schemas.openxmlformats.org/officeDocument/2006/relationships/hyperlink" Target="https://www.brocardi.it/dizionario/379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195.html" TargetMode="External"/><Relationship Id="rId5" Type="http://schemas.openxmlformats.org/officeDocument/2006/relationships/hyperlink" Target="https://www.brocardi.it/dizionario/5656.html" TargetMode="External"/><Relationship Id="rId4" Type="http://schemas.openxmlformats.org/officeDocument/2006/relationships/hyperlink" Target="https://www.brocardi.it/codice-di-procedura-civile/libro-secondo/titolo-i/capo-ii/sezione-iii/art193.html?utm_source=internal&amp;utm_medium=link&amp;utm_campaign=articolo&amp;utm_content=nav_art_succ_top#nota_7691"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brocardi.it/codice-penale/libro-secondo/titolo-iii/capo-i/art366.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brocardi.it/codice-di-procedura-civile/libro-secondo/titolo-i/capo-ii/sezione-iii/art194.html?utm_source=internal&amp;utm_medium=link&amp;utm_campaign=articolo&amp;utm_content=nav_art_succ_dispositivo#nota_15403" TargetMode="External"/><Relationship Id="rId3" Type="http://schemas.openxmlformats.org/officeDocument/2006/relationships/hyperlink" Target="https://www.brocardi.it/dizionario/5889.html" TargetMode="External"/><Relationship Id="rId7" Type="http://schemas.openxmlformats.org/officeDocument/2006/relationships/hyperlink" Target="https://www.brocardi.it/codice-di-procedura-civile/libro-secondo/titolo-i/capo-ii/sezione-iii/art194.html?utm_source=internal&amp;utm_medium=link&amp;utm_campaign=articolo&amp;utm_content=nav_art_succ_dispositivo#nota_7692"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primo/titolo-i/capo-iii/art62.html" TargetMode="External"/><Relationship Id="rId11" Type="http://schemas.openxmlformats.org/officeDocument/2006/relationships/hyperlink" Target="https://www.brocardi.it/codice-di-procedura-civile/libro-secondo/titolo-i/capo-ii/sezione-iii/art194.html?utm_source=internal&amp;utm_medium=link&amp;utm_campaign=articolo&amp;utm_content=nav_art_succ_dispositivo#nota_7694" TargetMode="External"/><Relationship Id="rId5" Type="http://schemas.openxmlformats.org/officeDocument/2006/relationships/hyperlink" Target="https://www.brocardi.it/dizionario/3820.html" TargetMode="External"/><Relationship Id="rId10" Type="http://schemas.openxmlformats.org/officeDocument/2006/relationships/hyperlink" Target="https://www.brocardi.it/dizionario/3676.html" TargetMode="External"/><Relationship Id="rId4" Type="http://schemas.openxmlformats.org/officeDocument/2006/relationships/hyperlink" Target="https://www.brocardi.it/dizionario/3799.html" TargetMode="External"/><Relationship Id="rId9" Type="http://schemas.openxmlformats.org/officeDocument/2006/relationships/hyperlink" Target="https://www.brocardi.it/codice-di-procedura-civile/libro-secondo/titolo-i/capo-ii/sezione-iii/art194.html?utm_source=internal&amp;utm_medium=link&amp;utm_campaign=articolo&amp;utm_content=nav_art_succ_dispositivo#nota_7693"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brocardi.it/codice-di-procedura-civile/libro-primo/titolo-i/capo-iii/art62.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rocardi.it/dizionario/3756.html" TargetMode="External"/><Relationship Id="rId7" Type="http://schemas.openxmlformats.org/officeDocument/2006/relationships/hyperlink" Target="https://www.brocardi.it/codice-di-procedura-civile/libro-secondo/titolo-i/capo-ii/sezione-iii/art195.html?utm_source=internal&amp;utm_medium=link&amp;utm_campaign=articolo&amp;utm_content=nav_art_succ_dispositivo#nota_7697"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195.html?utm_source=internal&amp;utm_medium=link&amp;utm_campaign=articolo&amp;utm_content=nav_art_succ_dispositivo#nota_7696" TargetMode="External"/><Relationship Id="rId5" Type="http://schemas.openxmlformats.org/officeDocument/2006/relationships/hyperlink" Target="https://www.brocardi.it/codice-di-procedura-civile/libro-secondo/titolo-i/capo-ii/sezione-iii/art193.html" TargetMode="External"/><Relationship Id="rId4" Type="http://schemas.openxmlformats.org/officeDocument/2006/relationships/hyperlink" Target="https://www.brocardi.it/codice-di-procedura-civile/libro-secondo/titolo-i/capo-ii/sezione-iii/art195.html?utm_source=internal&amp;utm_medium=link&amp;utm_campaign=articolo&amp;utm_content=nav_art_succ_dispositivo#nota_769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brocardi.it/dizionario/3689.html" TargetMode="External"/><Relationship Id="rId2" Type="http://schemas.openxmlformats.org/officeDocument/2006/relationships/hyperlink" Target="https://www.brocardi.it/codice-di-procedura-civile/libro-secondo/titolo-i/capo-ii/sezione-iii/art196.html?utm_source=internal&amp;utm_medium=link&amp;utm_campaign=articolo&amp;utm_content=nav_art_succ_dispositivo#nota_7698" TargetMode="External"/><Relationship Id="rId1" Type="http://schemas.openxmlformats.org/officeDocument/2006/relationships/slideLayout" Target="../slideLayouts/slideLayout2.xml"/><Relationship Id="rId4" Type="http://schemas.openxmlformats.org/officeDocument/2006/relationships/hyperlink" Target="https://www.brocardi.it/codice-di-procedura-civile/libro-secondo/titolo-i/capo-ii/sezione-iii/art196.html?utm_source=internal&amp;utm_medium=link&amp;utm_campaign=articolo&amp;utm_content=nav_art_succ_dispositivo#nota_7699"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brocardi.it/codice-di-procedura-civile/libro-secondo/titolo-i/capo-ii/sezione-iii/art195.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brocardi.it/dizionario/3821.html"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4" Type="http://schemas.openxmlformats.org/officeDocument/2006/relationships/hyperlink" Target="https://www.brocardi.it/codice-di-procedura-civile/libro-secondo/titolo-i/capo-ii/sezione-iii/art197.html?utm_source=internal&amp;utm_medium=link&amp;utm_campaign=articolo&amp;utm_content=nav_art_succ_dispositivo#nota_770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brocardi.it/dizionario/3689.html" TargetMode="External"/><Relationship Id="rId7" Type="http://schemas.openxmlformats.org/officeDocument/2006/relationships/hyperlink" Target="https://www.brocardi.it/codice-di-procedura-civile/libro-secondo/titolo-i/capo-ii/sezione-iii/art198.html?utm_source=internal&amp;utm_medium=link&amp;utm_campaign=articolo&amp;utm_content=nav_art_prec_top#nota_7702" TargetMode="External"/><Relationship Id="rId2" Type="http://schemas.openxmlformats.org/officeDocument/2006/relationships/hyperlink" Target="https://www.brocardi.it/dizionario/379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195.html" TargetMode="External"/><Relationship Id="rId5" Type="http://schemas.openxmlformats.org/officeDocument/2006/relationships/hyperlink" Target="https://www.brocardi.it/codice-di-procedura-civile/libro-secondo/titolo-i/capo-ii/sezione-iii/art198.html?utm_source=internal&amp;utm_medium=link&amp;utm_campaign=articolo&amp;utm_content=nav_art_prec_top#nota_7701" TargetMode="External"/><Relationship Id="rId4" Type="http://schemas.openxmlformats.org/officeDocument/2006/relationships/hyperlink" Target="https://www.brocardi.it/dizionario/3809.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brocardi.it/dizionario/719.html" TargetMode="External"/><Relationship Id="rId3" Type="http://schemas.openxmlformats.org/officeDocument/2006/relationships/hyperlink" Target="https://www.brocardi.it/codice-di-procedura-civile/libro-secondo/titolo-i/capo-ii/sezione-iii/art199.html?utm_source=internal&amp;utm_medium=link&amp;utm_campaign=articolo&amp;utm_content=nav_art_succ_dispositivo#nota_7703" TargetMode="External"/><Relationship Id="rId7" Type="http://schemas.openxmlformats.org/officeDocument/2006/relationships/hyperlink" Target="https://www.brocardi.it/dizionario/3764.html" TargetMode="External"/><Relationship Id="rId2" Type="http://schemas.openxmlformats.org/officeDocument/2006/relationships/hyperlink" Target="https://www.brocardi.it/dizionario/3756.html" TargetMode="External"/><Relationship Id="rId1" Type="http://schemas.openxmlformats.org/officeDocument/2006/relationships/slideLayout" Target="../slideLayouts/slideLayout2.xml"/><Relationship Id="rId6" Type="http://schemas.openxmlformats.org/officeDocument/2006/relationships/hyperlink" Target="https://www.brocardi.it/dizionario/3799.html" TargetMode="External"/><Relationship Id="rId5" Type="http://schemas.openxmlformats.org/officeDocument/2006/relationships/hyperlink" Target="https://www.brocardi.it/dizionario/3797.html" TargetMode="External"/><Relationship Id="rId4" Type="http://schemas.openxmlformats.org/officeDocument/2006/relationships/hyperlink" Target="https://www.brocardi.it/dizionario/3689.html" TargetMode="External"/><Relationship Id="rId9" Type="http://schemas.openxmlformats.org/officeDocument/2006/relationships/hyperlink" Target="https://www.brocardi.it/codice-di-procedura-civile/libro-secondo/titolo-i/capo-ii/sezione-iii/art199.html?utm_source=internal&amp;utm_medium=link&amp;utm_campaign=articolo&amp;utm_content=nav_art_succ_dispositivo#nota_7705"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brocardi.it/codice-di-procedura-civile/libro-terzo/titolo-v/capo-i/sezione-i/art615.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rocardi.it/dizionario/3799.html" TargetMode="External"/><Relationship Id="rId2" Type="http://schemas.openxmlformats.org/officeDocument/2006/relationships/hyperlink" Target="https://www.brocardi.it/dizionario/1005.html" TargetMode="External"/><Relationship Id="rId1" Type="http://schemas.openxmlformats.org/officeDocument/2006/relationships/slideLayout" Target="../slideLayouts/slideLayout2.xml"/><Relationship Id="rId5" Type="http://schemas.openxmlformats.org/officeDocument/2006/relationships/hyperlink" Target="https://www.brocardi.it/codice-di-procedura-civile/libro-secondo/titolo-i/capo-ii/sezione-iii/art200.html?utm_source=internal&amp;utm_medium=link&amp;utm_campaign=articolo&amp;utm_content=nav_art_succ_dispositivo#nota_7706" TargetMode="External"/><Relationship Id="rId4" Type="http://schemas.openxmlformats.org/officeDocument/2006/relationships/hyperlink" Target="https://www.brocardi.it/codice-di-procedura-civile/libro-primo/titolo-v/art116.htm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brocardi.it/dizionario/5889.html" TargetMode="External"/><Relationship Id="rId3" Type="http://schemas.openxmlformats.org/officeDocument/2006/relationships/hyperlink" Target="https://www.brocardi.it/codice-di-procedura-civile/libro-secondo/titolo-i/capo-ii/sezione-iii/art191.html" TargetMode="External"/><Relationship Id="rId7" Type="http://schemas.openxmlformats.org/officeDocument/2006/relationships/hyperlink" Target="https://www.brocardi.it/codice-di-procedura-civile/libro-secondo/titolo-i/capo-ii/sezione-iii/art194.html"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201.html?utm_source=internal&amp;utm_medium=link&amp;utm_campaign=articolo&amp;utm_content=nav_art_succ_dispositivo#nota_7707" TargetMode="External"/><Relationship Id="rId11" Type="http://schemas.openxmlformats.org/officeDocument/2006/relationships/hyperlink" Target="https://www.brocardi.it/codice-di-procedura-civile/libro-secondo/titolo-i/capo-ii/sezione-iii/art201.html?utm_source=internal&amp;utm_medium=link&amp;utm_campaign=articolo&amp;utm_content=nav_art_succ_dispositivo#nota_7709" TargetMode="External"/><Relationship Id="rId5" Type="http://schemas.openxmlformats.org/officeDocument/2006/relationships/hyperlink" Target="https://www.brocardi.it/dizionario/3472.html" TargetMode="External"/><Relationship Id="rId10" Type="http://schemas.openxmlformats.org/officeDocument/2006/relationships/hyperlink" Target="https://www.brocardi.it/codice-di-procedura-civile/libro-secondo/titolo-i/capo-ii/sezione-iii/art201.html?utm_source=internal&amp;utm_medium=link&amp;utm_campaign=articolo&amp;utm_content=nav_art_succ_dispositivo#nota_7708" TargetMode="External"/><Relationship Id="rId4" Type="http://schemas.openxmlformats.org/officeDocument/2006/relationships/hyperlink" Target="https://www.brocardi.it/dizionario/3775.html" TargetMode="External"/><Relationship Id="rId9" Type="http://schemas.openxmlformats.org/officeDocument/2006/relationships/hyperlink" Target="https://www.brocardi.it/dizionario/3821.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brocardi.it/codice-civile/libro-quinto/titolo-iii/capo-ii/art2230.html" TargetMode="External"/><Relationship Id="rId2" Type="http://schemas.openxmlformats.org/officeDocument/2006/relationships/hyperlink" Target="https://www.brocardi.it/codice-di-procedura-civile/libro-primo/titolo-vi/capo-ii/art154.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brocardi.it/codice-civile/libro-quarto/titolo-iii/capo-viii/sezione-iii/art1697.html" TargetMode="External"/><Relationship Id="rId13" Type="http://schemas.openxmlformats.org/officeDocument/2006/relationships/hyperlink" Target="https://www.brocardi.it/dizionario/5496.html" TargetMode="External"/><Relationship Id="rId3" Type="http://schemas.openxmlformats.org/officeDocument/2006/relationships/hyperlink" Target="https://www.brocardi.it/dizionario/4144.html" TargetMode="External"/><Relationship Id="rId7" Type="http://schemas.openxmlformats.org/officeDocument/2006/relationships/hyperlink" Target="https://www.brocardi.it/codice-civile/libro-quarto/titolo-iii/capo-i/sezione-ii/art1513.html" TargetMode="External"/><Relationship Id="rId12" Type="http://schemas.openxmlformats.org/officeDocument/2006/relationships/hyperlink" Target="https://www.brocardi.it/dizionario/3582.html" TargetMode="External"/><Relationship Id="rId17" Type="http://schemas.openxmlformats.org/officeDocument/2006/relationships/hyperlink" Target="https://www.brocardi.it/codice-di-procedura-civile/libro-quarto/titolo-i/capo-iii/sezione-iv/art696.html?q=696+cpc&amp;area=codici#nota_9449" TargetMode="External"/><Relationship Id="rId2" Type="http://schemas.openxmlformats.org/officeDocument/2006/relationships/hyperlink" Target="https://www.brocardi.it/codice-di-procedura-civile/libro-quarto/titolo-i/capo-iii/sezione-iv/art692.html" TargetMode="External"/><Relationship Id="rId16"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codice-di-procedura-civile/libro-secondo/titolo-i/capo-ii/sezione-iii/art258.html" TargetMode="External"/><Relationship Id="rId11" Type="http://schemas.openxmlformats.org/officeDocument/2006/relationships/hyperlink" Target="https://www.brocardi.it/dizionario/4101.html" TargetMode="External"/><Relationship Id="rId5" Type="http://schemas.openxmlformats.org/officeDocument/2006/relationships/hyperlink" Target="https://www.brocardi.it/codice-di-procedura-civile/libro-primo/titolo-v/art118.html" TargetMode="External"/><Relationship Id="rId15" Type="http://schemas.openxmlformats.org/officeDocument/2006/relationships/hyperlink" Target="https://www.brocardi.it/codice-di-procedura-civile/libro-quarto/titolo-i/capo-iii/sezione-iv/art695.html" TargetMode="External"/><Relationship Id="rId10" Type="http://schemas.openxmlformats.org/officeDocument/2006/relationships/hyperlink" Target="https://www.brocardi.it/codice-di-procedura-civile/libro-quarto/titolo-i/capo-iii/sezione-iv/art696.html?q=696+cpc&amp;area=codici#nota_9448" TargetMode="External"/><Relationship Id="rId4" Type="http://schemas.openxmlformats.org/officeDocument/2006/relationships/hyperlink" Target="https://www.brocardi.it/codice-di-procedura-civile/libro-secondo/titolo-i/capo-ii/sezione-iii/art191.html" TargetMode="External"/><Relationship Id="rId9" Type="http://schemas.openxmlformats.org/officeDocument/2006/relationships/hyperlink" Target="https://www.brocardi.it/codice-di-procedura-civile/libro-quarto/titolo-i/capo-iii/sezione-iv/art696.html?q=696+cpc&amp;area=codici#nota_9447" TargetMode="External"/><Relationship Id="rId14" Type="http://schemas.openxmlformats.org/officeDocument/2006/relationships/hyperlink" Target="https://www.brocardi.it/codice-di-procedura-civile/libro-quarto/titolo-i/capo-iii/sezione-iv/art694.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brocardi.it/codice-di-procedura-civile/libro-quarto/titolo-i/capo-iii/sezione-iv/art696bis.html?utm_source=internal&amp;utm_medium=link&amp;utm_campaign=articolo&amp;utm_content=nav_art_succ_dispositivo#nota_15669" TargetMode="External"/><Relationship Id="rId2" Type="http://schemas.openxmlformats.org/officeDocument/2006/relationships/hyperlink" Target="https://www.brocardi.it/codice-di-procedura-civile/libro-quarto/titolo-i/capo-iii/sezione-iv/art696bis.html?utm_source=internal&amp;utm_medium=link&amp;utm_campaign=articolo&amp;utm_content=nav_art_succ_dispositivo#nota_15374" TargetMode="External"/><Relationship Id="rId1" Type="http://schemas.openxmlformats.org/officeDocument/2006/relationships/slideLayout" Target="../slideLayouts/slideLayout2.xml"/><Relationship Id="rId5" Type="http://schemas.openxmlformats.org/officeDocument/2006/relationships/hyperlink" Target="https://www.brocardi.it/codice-di-procedura-civile/libro-quarto/titolo-i/capo-iii/sezione-iv/art696bis.html?utm_source=internal&amp;utm_medium=link&amp;utm_campaign=articolo&amp;utm_content=nav_art_succ_dispositivo#nota_26192" TargetMode="External"/><Relationship Id="rId4" Type="http://schemas.openxmlformats.org/officeDocument/2006/relationships/hyperlink" Target="https://www.brocardi.it/codice-di-procedura-civile/libro-quarto/titolo-i/capo-iii/sezione-iv/art696bis.html?utm_source=internal&amp;utm_medium=link&amp;utm_campaign=articolo&amp;utm_content=nav_art_succ_dispositivo#nota_1567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brocardi.it/dizionario/3689.html" TargetMode="External"/><Relationship Id="rId7" Type="http://schemas.openxmlformats.org/officeDocument/2006/relationships/hyperlink" Target="https://www.brocardi.it/disposizioni-per-attuazione-codice-procedura-civile/titolo-ii/capo-ii/sezione-i/art13.html#nota_24362" TargetMode="External"/><Relationship Id="rId2" Type="http://schemas.openxmlformats.org/officeDocument/2006/relationships/hyperlink" Target="https://www.brocardi.it/dizionario/3582.html" TargetMode="External"/><Relationship Id="rId1" Type="http://schemas.openxmlformats.org/officeDocument/2006/relationships/slideLayout" Target="../slideLayouts/slideLayout2.xml"/><Relationship Id="rId6" Type="http://schemas.openxmlformats.org/officeDocument/2006/relationships/hyperlink" Target="https://www.brocardi.it/disposizioni-per-attuazione-codice-procedura-civile/titolo-ii/capo-ii/sezione-i/art24bis.html" TargetMode="External"/><Relationship Id="rId5" Type="http://schemas.openxmlformats.org/officeDocument/2006/relationships/hyperlink" Target="https://www.brocardi.it/dizionario/409.html" TargetMode="External"/><Relationship Id="rId4" Type="http://schemas.openxmlformats.org/officeDocument/2006/relationships/hyperlink" Target="https://www.brocardi.it/disposizioni-per-attuazione-codice-procedura-civile/titolo-ii/capo-ii/sezione-i/art13.html#nota_23258"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13.html#nota_23258" TargetMode="External"/><Relationship Id="rId2" Type="http://schemas.openxmlformats.org/officeDocument/2006/relationships/hyperlink" Target="https://www.brocardi.it/dizionario/3582.html" TargetMode="External"/><Relationship Id="rId1" Type="http://schemas.openxmlformats.org/officeDocument/2006/relationships/slideLayout" Target="../slideLayouts/slideLayout2.xml"/><Relationship Id="rId4" Type="http://schemas.openxmlformats.org/officeDocument/2006/relationships/hyperlink" Target="https://www.brocardi.it/disposizioni-per-attuazione-codice-procedura-civile/titolo-ii/capo-ii/sezione-i/art24bis.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brocardi.it/dizionario/2537.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6" Type="http://schemas.openxmlformats.org/officeDocument/2006/relationships/hyperlink" Target="https://www.brocardi.it/dizionario/3472.html" TargetMode="External"/><Relationship Id="rId5" Type="http://schemas.openxmlformats.org/officeDocument/2006/relationships/hyperlink" Target="https://www.brocardi.it/dizionario/2560.html" TargetMode="External"/><Relationship Id="rId4" Type="http://schemas.openxmlformats.org/officeDocument/2006/relationships/hyperlink" Target="https://www.brocardi.it/dizionario/1820.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15.html?utm_source=internal&amp;utm_medium=link&amp;utm_campaign=articolo&amp;utm_content=nav_art_succ_dispositivo#nota_23259" TargetMode="External"/><Relationship Id="rId2" Type="http://schemas.openxmlformats.org/officeDocument/2006/relationships/hyperlink" Target="https://www.brocardi.it/disposizioni-per-attuazione-codice-procedura-civile/titolo-ii/capo-ii/sezione-i/art13.html" TargetMode="External"/><Relationship Id="rId1" Type="http://schemas.openxmlformats.org/officeDocument/2006/relationships/slideLayout" Target="../slideLayouts/slideLayout2.xml"/><Relationship Id="rId6" Type="http://schemas.openxmlformats.org/officeDocument/2006/relationships/hyperlink" Target="https://www.brocardi.it/disposizioni-per-attuazione-codice-procedura-civile/titolo-ii/capo-ii/sezione-i/art15.html?utm_source=internal&amp;utm_medium=link&amp;utm_campaign=articolo&amp;utm_content=nav_art_succ_dispositivo#nota_24363" TargetMode="External"/><Relationship Id="rId5" Type="http://schemas.openxmlformats.org/officeDocument/2006/relationships/hyperlink" Target="https://www.brocardi.it/disposizioni-per-attuazione-codice-procedura-civile/titolo-ii/capo-i/art5.html" TargetMode="External"/><Relationship Id="rId4" Type="http://schemas.openxmlformats.org/officeDocument/2006/relationships/hyperlink" Target="https://www.brocardi.it/dizionario/3401.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15.html?utm_source=internal&amp;utm_medium=link&amp;utm_campaign=articolo&amp;utm_content=nav_art_succ_dispositivo#nota_23259" TargetMode="External"/><Relationship Id="rId2" Type="http://schemas.openxmlformats.org/officeDocument/2006/relationships/hyperlink" Target="https://www.brocardi.it/disposizioni-per-attuazione-codice-procedura-civile/titolo-ii/capo-ii/sezione-i/art13.html" TargetMode="External"/><Relationship Id="rId1" Type="http://schemas.openxmlformats.org/officeDocument/2006/relationships/slideLayout" Target="../slideLayouts/slideLayout2.xml"/><Relationship Id="rId5" Type="http://schemas.openxmlformats.org/officeDocument/2006/relationships/hyperlink" Target="https://www.brocardi.it/disposizioni-per-attuazione-codice-procedura-civile/titolo-ii/capo-i/art5.html" TargetMode="External"/><Relationship Id="rId4" Type="http://schemas.openxmlformats.org/officeDocument/2006/relationships/hyperlink" Target="https://www.brocardi.it/dizionario/3401.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brocardi.it/disposizioni-per-attuazione-codice-procedura-civile/titolo-ii/capo-ii/sezione-i/art13.html" TargetMode="External"/><Relationship Id="rId3" Type="http://schemas.openxmlformats.org/officeDocument/2006/relationships/hyperlink" Target="https://www.brocardi.it/dizionario/830.html" TargetMode="External"/><Relationship Id="rId7" Type="http://schemas.openxmlformats.org/officeDocument/2006/relationships/hyperlink" Target="https://www.brocardi.it/dizionario/4087.html" TargetMode="External"/><Relationship Id="rId12" Type="http://schemas.openxmlformats.org/officeDocument/2006/relationships/hyperlink" Target="https://www.brocardi.it/disposizioni-per-attuazione-codice-procedura-civile/titolo-ii/capo-ii/sezione-i/art16.html?utm_source=internal&amp;utm_medium=link&amp;utm_campaign=articolo&amp;utm_content=nav_art_succ_dispositivo#nota_24546"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6" Type="http://schemas.openxmlformats.org/officeDocument/2006/relationships/hyperlink" Target="https://www.brocardi.it/dizionario/3615.html" TargetMode="External"/><Relationship Id="rId11" Type="http://schemas.openxmlformats.org/officeDocument/2006/relationships/hyperlink" Target="https://www.brocardi.it/disposizioni-per-attuazione-codice-procedura-civile/titolo-ii/capo-ii/sezione-i/art24bis.html" TargetMode="External"/><Relationship Id="rId5" Type="http://schemas.openxmlformats.org/officeDocument/2006/relationships/hyperlink" Target="https://www.brocardi.it/dizionario/5101.html" TargetMode="External"/><Relationship Id="rId10" Type="http://schemas.openxmlformats.org/officeDocument/2006/relationships/hyperlink" Target="https://www.brocardi.it/disposizioni-per-attuazione-codice-procedura-civile/titolo-ii/capo-ii/sezione-i/art23.html" TargetMode="External"/><Relationship Id="rId4" Type="http://schemas.openxmlformats.org/officeDocument/2006/relationships/hyperlink" Target="https://www.brocardi.it/dizionario/5206.html" TargetMode="External"/><Relationship Id="rId9" Type="http://schemas.openxmlformats.org/officeDocument/2006/relationships/hyperlink" Target="https://www.brocardi.it/disposizioni-per-attuazione-codice-procedura-civile/titolo-ii/capo-ii/sezione-i/art16.html?utm_source=internal&amp;utm_medium=link&amp;utm_campaign=articolo&amp;utm_content=nav_art_succ_dispositivo#nota_2454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brocardi.it/dizionario/830.html" TargetMode="External"/><Relationship Id="rId7" Type="http://schemas.openxmlformats.org/officeDocument/2006/relationships/hyperlink" Target="https://www.brocardi.it/dizionario/4087.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6" Type="http://schemas.openxmlformats.org/officeDocument/2006/relationships/hyperlink" Target="https://www.brocardi.it/dizionario/3615.html" TargetMode="External"/><Relationship Id="rId5" Type="http://schemas.openxmlformats.org/officeDocument/2006/relationships/hyperlink" Target="https://www.brocardi.it/dizionario/5101.html" TargetMode="External"/><Relationship Id="rId4" Type="http://schemas.openxmlformats.org/officeDocument/2006/relationships/hyperlink" Target="https://www.brocardi.it/dizionario/5206.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brocardi.it/dizionario/5155.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15.html" TargetMode="External"/><Relationship Id="rId2" Type="http://schemas.openxmlformats.org/officeDocument/2006/relationships/hyperlink" Target="https://www.brocardi.it/disposizioni-per-attuazione-codice-procedura-civile/titolo-ii/capo-ii/sezione-i/art14.html" TargetMode="External"/><Relationship Id="rId1" Type="http://schemas.openxmlformats.org/officeDocument/2006/relationships/slideLayout" Target="../slideLayouts/slideLayout2.xml"/><Relationship Id="rId6" Type="http://schemas.openxmlformats.org/officeDocument/2006/relationships/hyperlink" Target="https://www.brocardi.it/disposizioni-per-attuazione-codice-procedura-civile/titolo-ii/capo-ii/sezione-i/art18.html?utm_source=internal&amp;utm_medium=link&amp;utm_campaign=articolo&amp;utm_content=nav_art_succ_dispositivo#nota_24548" TargetMode="External"/><Relationship Id="rId5" Type="http://schemas.openxmlformats.org/officeDocument/2006/relationships/hyperlink" Target="https://www.brocardi.it/disposizioni-per-attuazione-codice-procedura-civile/titolo-ii/capo-i/art5.html" TargetMode="External"/><Relationship Id="rId4" Type="http://schemas.openxmlformats.org/officeDocument/2006/relationships/hyperlink" Target="https://www.brocardi.it/disposizioni-per-attuazione-codice-procedura-civile/titolo-ii/capo-ii/sezione-i/art18.html?utm_source=internal&amp;utm_medium=link&amp;utm_campaign=articolo&amp;utm_content=nav_art_succ_dispositivo#nota_24547"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15.html" TargetMode="External"/><Relationship Id="rId2" Type="http://schemas.openxmlformats.org/officeDocument/2006/relationships/hyperlink" Target="https://www.brocardi.it/disposizioni-per-attuazione-codice-procedura-civile/titolo-ii/capo-ii/sezione-i/art14.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brocardi.it/dizionario/2288.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6" Type="http://schemas.openxmlformats.org/officeDocument/2006/relationships/hyperlink" Target="https://www.brocardi.it/disposizioni-per-attuazione-codice-procedura-civile/titolo-ii/capo-ii/sezione-i/art14.html" TargetMode="External"/><Relationship Id="rId5" Type="http://schemas.openxmlformats.org/officeDocument/2006/relationships/hyperlink" Target="https://www.brocardi.it/dizionario/5780.html" TargetMode="External"/><Relationship Id="rId4" Type="http://schemas.openxmlformats.org/officeDocument/2006/relationships/hyperlink" Target="https://www.brocardi.it/dizionario/4087.html"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brocardi.it/dizionario/2469.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brocardi.it/dizionario/3766.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5" Type="http://schemas.openxmlformats.org/officeDocument/2006/relationships/hyperlink" Target="https://www.brocardi.it/disposizioni-per-attuazione-codice-procedura-civile/titolo-ii/capo-ii/sezione-i/art15.html" TargetMode="External"/><Relationship Id="rId4" Type="http://schemas.openxmlformats.org/officeDocument/2006/relationships/hyperlink" Target="https://www.brocardi.it/dizionario/3401.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brocardi.it/dizionario/3689.html" TargetMode="External"/><Relationship Id="rId2" Type="http://schemas.openxmlformats.org/officeDocument/2006/relationships/hyperlink" Target="https://www.brocardi.it/dizionario/3582.html" TargetMode="External"/><Relationship Id="rId1" Type="http://schemas.openxmlformats.org/officeDocument/2006/relationships/slideLayout" Target="../slideLayouts/slideLayout2.xml"/><Relationship Id="rId6" Type="http://schemas.openxmlformats.org/officeDocument/2006/relationships/hyperlink" Target="https://www.brocardi.it/disposizioni-per-attuazione-codice-procedura-civile/titolo-ii/capo-ii/sezione-i/art22.html?utm_source=internal&amp;utm_medium=link&amp;utm_campaign=articolo&amp;utm_content=nav_art_succ_dispositivo#nota_24549" TargetMode="External"/><Relationship Id="rId5" Type="http://schemas.openxmlformats.org/officeDocument/2006/relationships/hyperlink" Target="https://www.brocardi.it/dizionario/3641.html" TargetMode="External"/><Relationship Id="rId4" Type="http://schemas.openxmlformats.org/officeDocument/2006/relationships/hyperlink" Target="https://www.brocardi.it/dizionario/396.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brocardi.it/dizionario/3799.html"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4" Type="http://schemas.openxmlformats.org/officeDocument/2006/relationships/hyperlink" Target="https://www.brocardi.it/dizionario/3641.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brocardi.it/dizionario/1826.html" TargetMode="External"/><Relationship Id="rId2" Type="http://schemas.openxmlformats.org/officeDocument/2006/relationships/hyperlink" Target="https://www.brocardi.it/disposizioni-per-attuazione-codice-procedura-civile/titolo-ii/capo-ii/sezione-i/art23.html?utm_source=internal&amp;utm_medium=link&amp;utm_campaign=articolo&amp;utm_content=nav_art_succ_top#nota_24550" TargetMode="External"/><Relationship Id="rId1" Type="http://schemas.openxmlformats.org/officeDocument/2006/relationships/slideLayout" Target="../slideLayouts/slideLayout2.xml"/><Relationship Id="rId6" Type="http://schemas.openxmlformats.org/officeDocument/2006/relationships/hyperlink" Target="https://www.brocardi.it/dizionario/4130.html" TargetMode="External"/><Relationship Id="rId5" Type="http://schemas.openxmlformats.org/officeDocument/2006/relationships/hyperlink" Target="https://www.brocardi.it/dizionario/4731.html" TargetMode="External"/><Relationship Id="rId4" Type="http://schemas.openxmlformats.org/officeDocument/2006/relationships/hyperlink" Target="https://www.brocardi.it/dizionario/4862.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brocardi.it/dizionario/4862.html" TargetMode="External"/><Relationship Id="rId2" Type="http://schemas.openxmlformats.org/officeDocument/2006/relationships/hyperlink" Target="https://www.brocardi.it/dizionario/1826.html" TargetMode="External"/><Relationship Id="rId1" Type="http://schemas.openxmlformats.org/officeDocument/2006/relationships/slideLayout" Target="../slideLayouts/slideLayout2.xml"/><Relationship Id="rId6" Type="http://schemas.openxmlformats.org/officeDocument/2006/relationships/hyperlink" Target="https://www.brocardi.it/dizionario/3567.html" TargetMode="External"/><Relationship Id="rId5" Type="http://schemas.openxmlformats.org/officeDocument/2006/relationships/hyperlink" Target="https://www.brocardi.it/dizionario/2367.html" TargetMode="External"/><Relationship Id="rId4" Type="http://schemas.openxmlformats.org/officeDocument/2006/relationships/hyperlink" Target="https://www.brocardi.it/dizionario/3472.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brocardi.it/dizionario/3764.html" TargetMode="External"/><Relationship Id="rId2" Type="http://schemas.openxmlformats.org/officeDocument/2006/relationships/hyperlink" Target="https://www.brocardi.it/dizionario/3689.html" TargetMode="External"/><Relationship Id="rId1" Type="http://schemas.openxmlformats.org/officeDocument/2006/relationships/slideLayout" Target="../slideLayouts/slideLayout2.xml"/><Relationship Id="rId6" Type="http://schemas.openxmlformats.org/officeDocument/2006/relationships/hyperlink" Target="https://www.brocardi.it/dizionario/391.html" TargetMode="External"/><Relationship Id="rId5" Type="http://schemas.openxmlformats.org/officeDocument/2006/relationships/hyperlink" Target="https://www.brocardi.it/dizionario/719.html" TargetMode="External"/><Relationship Id="rId4" Type="http://schemas.openxmlformats.org/officeDocument/2006/relationships/hyperlink" Target="https://www.brocardi.it/dizionario/3567.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brocardi.it/disposizioni-per-attuazione-codice-procedura-civile/titolo-ii/capo-ii/sezione-i/art23.html" TargetMode="External"/><Relationship Id="rId2" Type="http://schemas.openxmlformats.org/officeDocument/2006/relationships/hyperlink" Target="https://www.brocardi.it/disposizioni-per-attuazione-codice-procedura-civile/titolo-ii/capo-ii/sezione-i/art24bis.html?utm_source=internal&amp;utm_medium=link&amp;utm_campaign=articolo&amp;utm_content=nav_art_succ_dispositivo#nota_24551"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brocardi.it/dizionario/2288.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brocardi.it/disposizioni-per-attuazione-codice-procedura-civile/titolo-ii/capo-ii/sezione-ii/art25.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uppo 76">
            <a:extLst>
              <a:ext uri="{FF2B5EF4-FFF2-40B4-BE49-F238E27FC236}">
                <a16:creationId xmlns="" xmlns:a16="http://schemas.microsoft.com/office/drawing/2014/main" id="{AD579530-1077-46B3-BD5C-81BB270A1D5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12192003" cy="6858001"/>
            <a:chOff x="0" y="-1"/>
            <a:chExt cx="12192003" cy="6858001"/>
          </a:xfrm>
        </p:grpSpPr>
        <p:sp useBgFill="1">
          <p:nvSpPr>
            <p:cNvPr id="78" name="Rettangolo 77">
              <a:extLst>
                <a:ext uri="{FF2B5EF4-FFF2-40B4-BE49-F238E27FC236}">
                  <a16:creationId xmlns="" xmlns:a16="http://schemas.microsoft.com/office/drawing/2014/main" id="{ACBB106A-B366-4349-B59F-E8FBDADD82A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79" name="Immagine 2">
              <a:extLst>
                <a:ext uri="{FF2B5EF4-FFF2-40B4-BE49-F238E27FC236}">
                  <a16:creationId xmlns="" xmlns:a16="http://schemas.microsoft.com/office/drawing/2014/main" id="{113FC03B-24E4-4A3F-9626-CC7F6356BC9E}"/>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xmlns:p14="http://schemas.microsoft.com/office/powerpoint/2010/main">
                  <a:solidFill>
                    <a:srgbClr val="FFFFFF"/>
                  </a:solidFill>
                </a14:hiddenFill>
              </a:ext>
            </a:extLst>
          </p:spPr>
        </p:pic>
      </p:grpSp>
      <p:pic>
        <p:nvPicPr>
          <p:cNvPr id="5" name="Immagine 4" descr="primo piano del circuito stampato">
            <a:extLst>
              <a:ext uri="{FF2B5EF4-FFF2-40B4-BE49-F238E27FC236}">
                <a16:creationId xmlns="" xmlns:a16="http://schemas.microsoft.com/office/drawing/2014/main" id="{525AE681-57C0-4C44-9E88-A16CDA016EB3}"/>
              </a:ext>
            </a:extLst>
          </p:cNvPr>
          <p:cNvPicPr>
            <a:picLocks noChangeAspect="1"/>
          </p:cNvPicPr>
          <p:nvPr/>
        </p:nvPicPr>
        <p:blipFill rotWithShape="1">
          <a:blip r:embed="rId5">
            <a:alphaModFix amt="30000"/>
          </a:blip>
          <a:srcRect t="6504" b="9202"/>
          <a:stretch/>
        </p:blipFill>
        <p:spPr>
          <a:xfrm>
            <a:off x="3612" y="31489"/>
            <a:ext cx="12188389" cy="6857990"/>
          </a:xfrm>
          <a:prstGeom prst="rect">
            <a:avLst/>
          </a:prstGeom>
        </p:spPr>
      </p:pic>
      <p:grpSp>
        <p:nvGrpSpPr>
          <p:cNvPr id="81" name="Gruppo 80">
            <a:extLst>
              <a:ext uri="{FF2B5EF4-FFF2-40B4-BE49-F238E27FC236}">
                <a16:creationId xmlns="" xmlns:a16="http://schemas.microsoft.com/office/drawing/2014/main" id="{83F79A5F-63B5-4802-B39B-BF0F89DDDA1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05895" y="2235200"/>
            <a:ext cx="10982062" cy="2396067"/>
            <a:chOff x="605895" y="2235200"/>
            <a:chExt cx="10982062" cy="2396067"/>
          </a:xfrm>
        </p:grpSpPr>
        <p:sp>
          <p:nvSpPr>
            <p:cNvPr id="82" name="Rettangolo con angoli arrotondati in diagonale 7">
              <a:extLst>
                <a:ext uri="{FF2B5EF4-FFF2-40B4-BE49-F238E27FC236}">
                  <a16:creationId xmlns="" xmlns:a16="http://schemas.microsoft.com/office/drawing/2014/main" id="{00D14BF7-A799-4EDA-8C19-CED0B8EC52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it-IT"/>
            </a:p>
          </p:txBody>
        </p:sp>
        <p:grpSp>
          <p:nvGrpSpPr>
            <p:cNvPr id="83" name="Gruppo 82">
              <a:extLst>
                <a:ext uri="{FF2B5EF4-FFF2-40B4-BE49-F238E27FC236}">
                  <a16:creationId xmlns="" xmlns:a16="http://schemas.microsoft.com/office/drawing/2014/main" id="{AF292344-73C8-4E53-85C0-8CDB23EB53B9}"/>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605895" y="2900097"/>
              <a:ext cx="10982062" cy="1211524"/>
              <a:chOff x="605895" y="2900097"/>
              <a:chExt cx="10982062" cy="1211524"/>
            </a:xfrm>
          </p:grpSpPr>
          <p:sp>
            <p:nvSpPr>
              <p:cNvPr id="84" name="Figura a mano libera 32">
                <a:extLst>
                  <a:ext uri="{FF2B5EF4-FFF2-40B4-BE49-F238E27FC236}">
                    <a16:creationId xmlns="" xmlns:a16="http://schemas.microsoft.com/office/drawing/2014/main" id="{4781E776-A0A7-4FB6-958B-8389BBA5697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igura a mano libera 33">
                <a:extLst>
                  <a:ext uri="{FF2B5EF4-FFF2-40B4-BE49-F238E27FC236}">
                    <a16:creationId xmlns="" xmlns:a16="http://schemas.microsoft.com/office/drawing/2014/main" id="{0F004D56-F177-45BC-8965-B72DB88A0859}"/>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igura a mano libera 34">
                <a:extLst>
                  <a:ext uri="{FF2B5EF4-FFF2-40B4-BE49-F238E27FC236}">
                    <a16:creationId xmlns="" xmlns:a16="http://schemas.microsoft.com/office/drawing/2014/main" id="{5F2F1F83-817B-4678-B0AE-8FFDC49FC825}"/>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igura a mano libera 37">
                <a:extLst>
                  <a:ext uri="{FF2B5EF4-FFF2-40B4-BE49-F238E27FC236}">
                    <a16:creationId xmlns="" xmlns:a16="http://schemas.microsoft.com/office/drawing/2014/main" id="{F908EB47-32F4-4E82-BF56-FD25BB0747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igura a mano libera 35">
                <a:extLst>
                  <a:ext uri="{FF2B5EF4-FFF2-40B4-BE49-F238E27FC236}">
                    <a16:creationId xmlns="" xmlns:a16="http://schemas.microsoft.com/office/drawing/2014/main" id="{0966000D-B975-4E8A-9BF2-EACF2164050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igura a mano libera 36">
                <a:extLst>
                  <a:ext uri="{FF2B5EF4-FFF2-40B4-BE49-F238E27FC236}">
                    <a16:creationId xmlns="" xmlns:a16="http://schemas.microsoft.com/office/drawing/2014/main" id="{A9554499-6796-4AEE-B012-34A5B9A585A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igura a mano libera 38">
                <a:extLst>
                  <a:ext uri="{FF2B5EF4-FFF2-40B4-BE49-F238E27FC236}">
                    <a16:creationId xmlns="" xmlns:a16="http://schemas.microsoft.com/office/drawing/2014/main" id="{9DD40864-34BD-491F-B591-180E7B32C121}"/>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igura a mano libera 39">
                <a:extLst>
                  <a:ext uri="{FF2B5EF4-FFF2-40B4-BE49-F238E27FC236}">
                    <a16:creationId xmlns="" xmlns:a16="http://schemas.microsoft.com/office/drawing/2014/main" id="{2623F54C-4373-4D30-90DB-3129BDDF54A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igura a mano libera 40">
                <a:extLst>
                  <a:ext uri="{FF2B5EF4-FFF2-40B4-BE49-F238E27FC236}">
                    <a16:creationId xmlns="" xmlns:a16="http://schemas.microsoft.com/office/drawing/2014/main" id="{1FF42884-D4B2-462F-9FA7-4FA892532245}"/>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ttangolo 41">
                <a:extLst>
                  <a:ext uri="{FF2B5EF4-FFF2-40B4-BE49-F238E27FC236}">
                    <a16:creationId xmlns="" xmlns:a16="http://schemas.microsoft.com/office/drawing/2014/main" id="{27F4D4BA-37F5-4D54-BDFF-733F621D5DB0}"/>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igura a mano libera 32">
                <a:extLst>
                  <a:ext uri="{FF2B5EF4-FFF2-40B4-BE49-F238E27FC236}">
                    <a16:creationId xmlns="" xmlns:a16="http://schemas.microsoft.com/office/drawing/2014/main" id="{29E4A0E5-0441-4563-A947-12A5781105E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igura a mano libera 33">
                <a:extLst>
                  <a:ext uri="{FF2B5EF4-FFF2-40B4-BE49-F238E27FC236}">
                    <a16:creationId xmlns="" xmlns:a16="http://schemas.microsoft.com/office/drawing/2014/main" id="{4A8D89B4-AD1B-410A-870B-1042E075A04E}"/>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igura a mano libera 34">
                <a:extLst>
                  <a:ext uri="{FF2B5EF4-FFF2-40B4-BE49-F238E27FC236}">
                    <a16:creationId xmlns="" xmlns:a16="http://schemas.microsoft.com/office/drawing/2014/main" id="{DFC54570-9F45-44E6-AC94-4B3192D44B28}"/>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igura a mano libera 37">
                <a:extLst>
                  <a:ext uri="{FF2B5EF4-FFF2-40B4-BE49-F238E27FC236}">
                    <a16:creationId xmlns="" xmlns:a16="http://schemas.microsoft.com/office/drawing/2014/main" id="{A976F76C-4BBB-4CD4-9270-5E4E8802BF7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igura a mano libera 35">
                <a:extLst>
                  <a:ext uri="{FF2B5EF4-FFF2-40B4-BE49-F238E27FC236}">
                    <a16:creationId xmlns="" xmlns:a16="http://schemas.microsoft.com/office/drawing/2014/main" id="{06081E5F-35E2-4E9E-A0DA-9E2F769C4CE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igura a mano libera 36">
                <a:extLst>
                  <a:ext uri="{FF2B5EF4-FFF2-40B4-BE49-F238E27FC236}">
                    <a16:creationId xmlns="" xmlns:a16="http://schemas.microsoft.com/office/drawing/2014/main" id="{7B7B4F78-1391-433D-AAE5-0FA8B8EE1817}"/>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igura a mano libera 38">
                <a:extLst>
                  <a:ext uri="{FF2B5EF4-FFF2-40B4-BE49-F238E27FC236}">
                    <a16:creationId xmlns="" xmlns:a16="http://schemas.microsoft.com/office/drawing/2014/main" id="{EF63F42B-29ED-4285-99D1-5FA657DA929D}"/>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igura a mano libera 39">
                <a:extLst>
                  <a:ext uri="{FF2B5EF4-FFF2-40B4-BE49-F238E27FC236}">
                    <a16:creationId xmlns="" xmlns:a16="http://schemas.microsoft.com/office/drawing/2014/main" id="{EB7A6053-A7CF-4785-B396-6F70D6EBE9B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igura a mano libera 40">
                <a:extLst>
                  <a:ext uri="{FF2B5EF4-FFF2-40B4-BE49-F238E27FC236}">
                    <a16:creationId xmlns="" xmlns:a16="http://schemas.microsoft.com/office/drawing/2014/main" id="{E6337518-A10D-47A5-BD86-6D1F3FAF3C99}"/>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ttangolo 41">
                <a:extLst>
                  <a:ext uri="{FF2B5EF4-FFF2-40B4-BE49-F238E27FC236}">
                    <a16:creationId xmlns="" xmlns:a16="http://schemas.microsoft.com/office/drawing/2014/main" id="{7591C37F-6498-4992-992D-D413A84752D3}"/>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olo 1">
            <a:extLst>
              <a:ext uri="{FF2B5EF4-FFF2-40B4-BE49-F238E27FC236}">
                <a16:creationId xmlns="" xmlns:a16="http://schemas.microsoft.com/office/drawing/2014/main" id="{ED476017-D224-40AE-B921-67525450151A}"/>
              </a:ext>
            </a:extLst>
          </p:cNvPr>
          <p:cNvSpPr>
            <a:spLocks noGrp="1"/>
          </p:cNvSpPr>
          <p:nvPr>
            <p:ph type="ctrTitle"/>
          </p:nvPr>
        </p:nvSpPr>
        <p:spPr>
          <a:xfrm>
            <a:off x="2666999" y="2610956"/>
            <a:ext cx="6858001" cy="1367896"/>
          </a:xfrm>
        </p:spPr>
        <p:txBody>
          <a:bodyPr rtlCol="0">
            <a:normAutofit fontScale="90000"/>
          </a:bodyPr>
          <a:lstStyle/>
          <a:p>
            <a:pPr algn="ctr"/>
            <a:r>
              <a:rPr lang="it-IT" sz="3600" dirty="0" smtClean="0"/>
              <a:t>Roma, 24.02.2024</a:t>
            </a:r>
            <a:br>
              <a:rPr lang="it-IT" sz="3600" dirty="0" smtClean="0"/>
            </a:br>
            <a:r>
              <a:rPr lang="it-IT" sz="3600" dirty="0" smtClean="0"/>
              <a:t>LA CONSULENZA TECNICA D’UFFICIO</a:t>
            </a:r>
            <a:endParaRPr lang="it-IT" sz="3600" dirty="0"/>
          </a:p>
        </p:txBody>
      </p:sp>
    </p:spTree>
    <p:extLst>
      <p:ext uri="{BB962C8B-B14F-4D97-AF65-F5344CB8AC3E}">
        <p14:creationId xmlns:p14="http://schemas.microsoft.com/office/powerpoint/2010/main" val="1337192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LA NORMATIVA .1</a:t>
            </a:r>
            <a:endParaRPr lang="it-IT" dirty="0"/>
          </a:p>
        </p:txBody>
      </p:sp>
      <p:sp>
        <p:nvSpPr>
          <p:cNvPr id="3" name="Segnaposto contenuto 2"/>
          <p:cNvSpPr>
            <a:spLocks noGrp="1"/>
          </p:cNvSpPr>
          <p:nvPr>
            <p:ph idx="1"/>
          </p:nvPr>
        </p:nvSpPr>
        <p:spPr>
          <a:xfrm>
            <a:off x="1141412" y="2249487"/>
            <a:ext cx="9905999" cy="2114695"/>
          </a:xfrm>
        </p:spPr>
        <p:txBody>
          <a:bodyPr>
            <a:normAutofit lnSpcReduction="10000"/>
          </a:bodyPr>
          <a:lstStyle/>
          <a:p>
            <a:pPr marL="0" indent="0" algn="ctr">
              <a:buNone/>
            </a:pPr>
            <a:r>
              <a:rPr lang="it-IT" dirty="0" smtClean="0"/>
              <a:t>CODICE DI PROCEDURA CIVILE</a:t>
            </a:r>
          </a:p>
          <a:p>
            <a:pPr marL="0" indent="0" algn="ctr">
              <a:buNone/>
            </a:pPr>
            <a:r>
              <a:rPr lang="it-IT" dirty="0" smtClean="0"/>
              <a:t>LIBRO I </a:t>
            </a:r>
          </a:p>
          <a:p>
            <a:pPr marL="0" indent="0" algn="ctr">
              <a:buNone/>
            </a:pPr>
            <a:r>
              <a:rPr lang="it-IT" dirty="0" smtClean="0"/>
              <a:t>TITOLO I (Degli organi giudiziari) </a:t>
            </a:r>
          </a:p>
          <a:p>
            <a:pPr marL="0" indent="0" algn="ctr">
              <a:buNone/>
            </a:pPr>
            <a:r>
              <a:rPr lang="it-IT" dirty="0" smtClean="0"/>
              <a:t>CAPO III (Del consulente tecnico, del custode e degli altri ausiliari del giudice)</a:t>
            </a:r>
            <a:endParaRPr lang="it-IT" dirty="0"/>
          </a:p>
        </p:txBody>
      </p:sp>
    </p:spTree>
    <p:extLst>
      <p:ext uri="{BB962C8B-B14F-4D97-AF65-F5344CB8AC3E}">
        <p14:creationId xmlns:p14="http://schemas.microsoft.com/office/powerpoint/2010/main" val="29487593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2596610"/>
            <a:ext cx="9905998" cy="1478570"/>
          </a:xfrm>
        </p:spPr>
        <p:txBody>
          <a:bodyPr/>
          <a:lstStyle/>
          <a:p>
            <a:pPr algn="ctr"/>
            <a:r>
              <a:rPr lang="it-IT" dirty="0" smtClean="0"/>
              <a:t>Grazie per l’attenzione</a:t>
            </a:r>
            <a:endParaRPr lang="it-IT" dirty="0"/>
          </a:p>
        </p:txBody>
      </p:sp>
    </p:spTree>
    <p:extLst>
      <p:ext uri="{BB962C8B-B14F-4D97-AF65-F5344CB8AC3E}">
        <p14:creationId xmlns:p14="http://schemas.microsoft.com/office/powerpoint/2010/main" val="331156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61 </a:t>
            </a:r>
            <a:r>
              <a:rPr lang="it-IT" dirty="0" err="1" smtClean="0"/>
              <a:t>c.p.c.</a:t>
            </a:r>
            <a:r>
              <a:rPr lang="it-IT" dirty="0" smtClean="0"/>
              <a:t> «</a:t>
            </a:r>
            <a:r>
              <a:rPr lang="it-IT" dirty="0" err="1" smtClean="0"/>
              <a:t>CONsulente</a:t>
            </a:r>
            <a:r>
              <a:rPr lang="it-IT" dirty="0" smtClean="0"/>
              <a:t> tecnico»</a:t>
            </a:r>
            <a:endParaRPr lang="it-IT" dirty="0"/>
          </a:p>
        </p:txBody>
      </p:sp>
      <p:sp>
        <p:nvSpPr>
          <p:cNvPr id="3" name="Segnaposto contenuto 2"/>
          <p:cNvSpPr>
            <a:spLocks noGrp="1"/>
          </p:cNvSpPr>
          <p:nvPr>
            <p:ph idx="1"/>
          </p:nvPr>
        </p:nvSpPr>
        <p:spPr/>
        <p:txBody>
          <a:bodyPr/>
          <a:lstStyle/>
          <a:p>
            <a:r>
              <a:rPr lang="it-IT" dirty="0"/>
              <a:t>Quando è necessario, il </a:t>
            </a:r>
            <a:r>
              <a:rPr lang="it-IT" u="sng" dirty="0">
                <a:hlinkClick r:id="rId2" tooltip="Dizionario Giuridico: Giudice"/>
              </a:rPr>
              <a:t>giudice</a:t>
            </a:r>
            <a:r>
              <a:rPr lang="it-IT" dirty="0"/>
              <a:t> può farsi assistere, per il compimento di singoli atti o per tutto il processo, da uno o più consulenti di particolare competenza tecnica [</a:t>
            </a:r>
            <a:r>
              <a:rPr lang="it-IT" u="sng" dirty="0">
                <a:hlinkClick r:id="rId3" tooltip="Nomina del consulente tecnico"/>
              </a:rPr>
              <a:t>191</a:t>
            </a:r>
            <a:r>
              <a:rPr lang="it-IT" dirty="0"/>
              <a:t>, </a:t>
            </a:r>
            <a:r>
              <a:rPr lang="it-IT" u="sng" dirty="0">
                <a:hlinkClick r:id="rId4" tooltip="Custodia della scrittura e provvedimenti istruttori"/>
              </a:rPr>
              <a:t>217</a:t>
            </a:r>
            <a:r>
              <a:rPr lang="it-IT" dirty="0"/>
              <a:t>, </a:t>
            </a:r>
            <a:r>
              <a:rPr lang="it-IT" u="sng" dirty="0">
                <a:hlinkClick r:id="rId5" tooltip="Modo dell'ispezione"/>
              </a:rPr>
              <a:t>259</a:t>
            </a:r>
            <a:r>
              <a:rPr lang="it-IT" dirty="0"/>
              <a:t>, </a:t>
            </a:r>
            <a:r>
              <a:rPr lang="it-IT" u="sng" dirty="0">
                <a:hlinkClick r:id="rId6" tooltip="Ispezione corporale"/>
              </a:rPr>
              <a:t>260</a:t>
            </a:r>
            <a:r>
              <a:rPr lang="it-IT" dirty="0"/>
              <a:t>, </a:t>
            </a:r>
            <a:r>
              <a:rPr lang="it-IT" u="sng" dirty="0">
                <a:hlinkClick r:id="rId7" tooltip="Assistenza del consulente tecnico"/>
              </a:rPr>
              <a:t>424</a:t>
            </a:r>
            <a:r>
              <a:rPr lang="it-IT" dirty="0"/>
              <a:t>, </a:t>
            </a:r>
            <a:r>
              <a:rPr lang="it-IT" u="sng" dirty="0">
                <a:hlinkClick r:id="rId8" tooltip="Consulente tecnico in appello"/>
              </a:rPr>
              <a:t>441</a:t>
            </a:r>
            <a:r>
              <a:rPr lang="it-IT" dirty="0"/>
              <a:t>, </a:t>
            </a:r>
            <a:r>
              <a:rPr lang="it-IT" u="sng" dirty="0">
                <a:hlinkClick r:id="rId9" tooltip="Consulente tecnico"/>
              </a:rPr>
              <a:t>445</a:t>
            </a:r>
            <a:r>
              <a:rPr lang="it-IT" dirty="0"/>
              <a:t>, </a:t>
            </a:r>
            <a:r>
              <a:rPr lang="it-IT" u="sng" dirty="0">
                <a:hlinkClick r:id="rId10" tooltip="Provvedimenti immediati"/>
              </a:rPr>
              <a:t>689</a:t>
            </a:r>
            <a:r>
              <a:rPr lang="it-IT" dirty="0"/>
              <a:t>; c.c. </a:t>
            </a:r>
            <a:r>
              <a:rPr lang="it-IT" u="sng" dirty="0">
                <a:hlinkClick r:id="rId11" tooltip="Mezzi istruttori e provvedimenti provvisori"/>
              </a:rPr>
              <a:t>419</a:t>
            </a:r>
            <a:r>
              <a:rPr lang="it-IT" dirty="0"/>
              <a:t>] </a:t>
            </a:r>
            <a:r>
              <a:rPr lang="it-IT" baseline="30000" dirty="0">
                <a:hlinkClick r:id="rId12"/>
              </a:rPr>
              <a:t>(1)</a:t>
            </a:r>
            <a:r>
              <a:rPr lang="it-IT" dirty="0"/>
              <a:t> </a:t>
            </a:r>
            <a:r>
              <a:rPr lang="it-IT" baseline="30000" dirty="0">
                <a:hlinkClick r:id="rId13"/>
              </a:rPr>
              <a:t>(2)</a:t>
            </a:r>
            <a:r>
              <a:rPr lang="it-IT" dirty="0"/>
              <a:t>.</a:t>
            </a:r>
          </a:p>
          <a:p>
            <a:r>
              <a:rPr lang="it-IT" dirty="0"/>
              <a:t>La scelta dei </a:t>
            </a:r>
            <a:r>
              <a:rPr lang="it-IT" u="sng" dirty="0">
                <a:hlinkClick r:id="rId14" tooltip="Dizionario Giuridico: Consulente tecnico"/>
              </a:rPr>
              <a:t>consulenti tecnici</a:t>
            </a:r>
            <a:r>
              <a:rPr lang="it-IT" dirty="0"/>
              <a:t> deve essere normalmente fatta tra le persone iscritte in albi speciali formati a norma delle disposizioni di attuazione al presente Codice [</a:t>
            </a:r>
            <a:r>
              <a:rPr lang="it-IT" dirty="0" err="1"/>
              <a:t>disp</a:t>
            </a:r>
            <a:r>
              <a:rPr lang="it-IT" dirty="0"/>
              <a:t>. </a:t>
            </a:r>
            <a:r>
              <a:rPr lang="it-IT" dirty="0" err="1"/>
              <a:t>att</a:t>
            </a:r>
            <a:r>
              <a:rPr lang="it-IT" dirty="0"/>
              <a:t>. 13 e ss., 146] </a:t>
            </a:r>
            <a:r>
              <a:rPr lang="it-IT" baseline="30000" dirty="0">
                <a:hlinkClick r:id="rId15"/>
              </a:rPr>
              <a:t>(3)</a:t>
            </a:r>
            <a:r>
              <a:rPr lang="it-IT" dirty="0"/>
              <a:t>.</a:t>
            </a:r>
          </a:p>
          <a:p>
            <a:endParaRPr lang="it-IT" dirty="0"/>
          </a:p>
        </p:txBody>
      </p:sp>
    </p:spTree>
    <p:extLst>
      <p:ext uri="{BB962C8B-B14F-4D97-AF65-F5344CB8AC3E}">
        <p14:creationId xmlns:p14="http://schemas.microsoft.com/office/powerpoint/2010/main" val="3557140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415636"/>
            <a:ext cx="9905999" cy="5375565"/>
          </a:xfrm>
        </p:spPr>
        <p:txBody>
          <a:bodyPr>
            <a:normAutofit fontScale="92500"/>
          </a:bodyPr>
          <a:lstStyle/>
          <a:p>
            <a:r>
              <a:rPr lang="it-IT" i="1" dirty="0"/>
              <a:t>(1) La norma si riferisce al consulente tecnico nominato discrezionalmente dal giudice e scelto tra gli iscritti negli appositi albi. Tale professionista assume il ruolo di ausiliario del giudice ed il suo compito è quello di dare una valutazione puramente tecnica dei fatti della causa, di cui non può essere investito lo stesso organo giudicante.</a:t>
            </a:r>
          </a:p>
          <a:p>
            <a:r>
              <a:rPr lang="it-IT" i="1" dirty="0"/>
              <a:t>(2) In via generale l'attività del </a:t>
            </a:r>
            <a:r>
              <a:rPr lang="it-IT" i="1" dirty="0" err="1"/>
              <a:t>c.t.u</a:t>
            </a:r>
            <a:r>
              <a:rPr lang="it-IT" i="1" dirty="0"/>
              <a:t>. non può essere considerata un mezzo di prova in senso proprio, in quanto ha solo la finalità di fornire al giudice una valutazione tecnica degli elementi acquisiti, fornendo una possibile soluzione a questioni che necessitano di specifiche conoscenze. Di conseguenza, si esclude che la consulenza tecnica possa essere sostitutiva dell'onere probatorio che incombe sulle parti (si cfr. </a:t>
            </a:r>
            <a:r>
              <a:rPr lang="it-IT" i="1" u="sng" dirty="0">
                <a:hlinkClick r:id="rId2" tooltip="Onere della prova"/>
              </a:rPr>
              <a:t>art. 2697 del c.c.</a:t>
            </a:r>
            <a:r>
              <a:rPr lang="it-IT" i="1" dirty="0"/>
              <a:t>).</a:t>
            </a:r>
          </a:p>
          <a:p>
            <a:r>
              <a:rPr lang="it-IT" i="1" dirty="0"/>
              <a:t>(3) Presso ogni Tribunale vengono istituiti gli albi dove vengono iscritti i professionisti che il giudice può nominare quali C.T.U.. Tali elenchi vengono suddivisi per categorie, al fine di agevolare la scelta del consulente da parte del giudice. </a:t>
            </a:r>
          </a:p>
        </p:txBody>
      </p:sp>
    </p:spTree>
    <p:extLst>
      <p:ext uri="{BB962C8B-B14F-4D97-AF65-F5344CB8AC3E}">
        <p14:creationId xmlns:p14="http://schemas.microsoft.com/office/powerpoint/2010/main" val="353873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62 «attività del consulente»</a:t>
            </a:r>
            <a:endParaRPr lang="it-IT" dirty="0"/>
          </a:p>
        </p:txBody>
      </p:sp>
      <p:sp>
        <p:nvSpPr>
          <p:cNvPr id="3" name="Segnaposto contenuto 2"/>
          <p:cNvSpPr>
            <a:spLocks noGrp="1"/>
          </p:cNvSpPr>
          <p:nvPr>
            <p:ph idx="1"/>
          </p:nvPr>
        </p:nvSpPr>
        <p:spPr>
          <a:xfrm>
            <a:off x="1141412" y="2249487"/>
            <a:ext cx="9905999" cy="3012469"/>
          </a:xfrm>
        </p:spPr>
        <p:txBody>
          <a:bodyPr/>
          <a:lstStyle/>
          <a:p>
            <a:r>
              <a:rPr lang="it-IT" dirty="0"/>
              <a:t>Il </a:t>
            </a:r>
            <a:r>
              <a:rPr lang="it-IT" u="sng" dirty="0">
                <a:hlinkClick r:id="rId2" tooltip="Dizionario Giuridico: Consulente tecnico"/>
              </a:rPr>
              <a:t>consulente</a:t>
            </a:r>
            <a:r>
              <a:rPr lang="it-IT" dirty="0"/>
              <a:t> compie le indagini che gli sono commesse dal giudice </a:t>
            </a:r>
            <a:r>
              <a:rPr lang="it-IT" baseline="30000" dirty="0">
                <a:hlinkClick r:id="rId3"/>
              </a:rPr>
              <a:t>(1)</a:t>
            </a:r>
            <a:r>
              <a:rPr lang="it-IT" dirty="0"/>
              <a:t> e fornisce, in </a:t>
            </a:r>
            <a:r>
              <a:rPr lang="it-IT" u="sng" dirty="0">
                <a:hlinkClick r:id="rId4" tooltip="Dizionario Giuridico: Udienza"/>
              </a:rPr>
              <a:t>udienza</a:t>
            </a:r>
            <a:r>
              <a:rPr lang="it-IT" dirty="0"/>
              <a:t> e in camera di consiglio, i chiarimenti che il giudice gli richiede a norma degli articoli </a:t>
            </a:r>
            <a:r>
              <a:rPr lang="it-IT" u="sng" dirty="0">
                <a:hlinkClick r:id="rId5" tooltip="Attività del consulente"/>
              </a:rPr>
              <a:t>194</a:t>
            </a:r>
            <a:r>
              <a:rPr lang="it-IT" dirty="0"/>
              <a:t> e seguenti, e degli articoli </a:t>
            </a:r>
            <a:r>
              <a:rPr lang="it-IT" u="sng" dirty="0">
                <a:hlinkClick r:id="rId6" tooltip="Consulente tecnico in appello"/>
              </a:rPr>
              <a:t>441</a:t>
            </a:r>
            <a:r>
              <a:rPr lang="it-IT" dirty="0"/>
              <a:t> e 463 [</a:t>
            </a:r>
            <a:r>
              <a:rPr lang="it-IT" dirty="0" err="1"/>
              <a:t>disp</a:t>
            </a:r>
            <a:r>
              <a:rPr lang="it-IT" dirty="0"/>
              <a:t>. </a:t>
            </a:r>
            <a:r>
              <a:rPr lang="it-IT" dirty="0" err="1"/>
              <a:t>att</a:t>
            </a:r>
            <a:r>
              <a:rPr lang="it-IT" dirty="0"/>
              <a:t>. 90, 91, 92] </a:t>
            </a:r>
            <a:r>
              <a:rPr lang="it-IT" baseline="30000" dirty="0">
                <a:hlinkClick r:id="rId7"/>
              </a:rPr>
              <a:t>(2)</a:t>
            </a:r>
            <a:r>
              <a:rPr lang="it-IT" dirty="0"/>
              <a:t> </a:t>
            </a:r>
            <a:r>
              <a:rPr lang="it-IT" baseline="30000" dirty="0">
                <a:hlinkClick r:id="rId8"/>
              </a:rPr>
              <a:t>(3)</a:t>
            </a:r>
            <a:r>
              <a:rPr lang="it-IT" dirty="0"/>
              <a:t>.</a:t>
            </a:r>
          </a:p>
        </p:txBody>
      </p:sp>
    </p:spTree>
    <p:extLst>
      <p:ext uri="{BB962C8B-B14F-4D97-AF65-F5344CB8AC3E}">
        <p14:creationId xmlns:p14="http://schemas.microsoft.com/office/powerpoint/2010/main" val="108373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40080"/>
            <a:ext cx="9905999" cy="5361709"/>
          </a:xfrm>
        </p:spPr>
        <p:txBody>
          <a:bodyPr>
            <a:normAutofit fontScale="77500" lnSpcReduction="20000"/>
          </a:bodyPr>
          <a:lstStyle/>
          <a:p>
            <a:r>
              <a:rPr lang="it-IT" i="1" dirty="0"/>
              <a:t>(1) </a:t>
            </a:r>
            <a:r>
              <a:rPr lang="it-IT" i="1" u="sng" dirty="0"/>
              <a:t>La consulenza tecnica può essere di due tipi</a:t>
            </a:r>
            <a:r>
              <a:rPr lang="it-IT" i="1" dirty="0"/>
              <a:t>, </a:t>
            </a:r>
            <a:r>
              <a:rPr lang="it-IT" b="1" i="1" u="sng" dirty="0"/>
              <a:t>deducente</a:t>
            </a:r>
            <a:r>
              <a:rPr lang="it-IT" i="1" dirty="0"/>
              <a:t> o </a:t>
            </a:r>
            <a:r>
              <a:rPr lang="it-IT" b="1" i="1" u="sng" dirty="0"/>
              <a:t>percipiente</a:t>
            </a:r>
            <a:r>
              <a:rPr lang="it-IT" i="1" dirty="0"/>
              <a:t>. </a:t>
            </a:r>
            <a:r>
              <a:rPr lang="it-IT" i="1" u="sng" dirty="0"/>
              <a:t>La prima si ha quando il giudice affida al consulente il semplice incarico di valutare fatti già accertati o dati preesistenti, in tal caso la sua attività non può produrre prova</a:t>
            </a:r>
            <a:r>
              <a:rPr lang="it-IT" i="1" dirty="0"/>
              <a:t>. </a:t>
            </a:r>
            <a:r>
              <a:rPr lang="it-IT" b="1" i="1" u="sng" dirty="0"/>
              <a:t>Nel secondo caso invece, al consulente tecnico d’ufficio è conferito l’incarico dì accertare fatti non altrimenti accertabili se non con l’impiego di tecniche o conoscenze particolari. Solo in quest'ultimo caso la </a:t>
            </a:r>
            <a:r>
              <a:rPr lang="it-IT" b="1" i="1" u="sng" dirty="0" err="1"/>
              <a:t>c.t.u</a:t>
            </a:r>
            <a:r>
              <a:rPr lang="it-IT" b="1" i="1" u="sng" dirty="0"/>
              <a:t>. diventa una fonte diretta di prova ed è utilizzabile al pari di ogni altra prova ritualmente acquisita al processo</a:t>
            </a:r>
            <a:r>
              <a:rPr lang="it-IT" i="1" dirty="0"/>
              <a:t>.</a:t>
            </a:r>
            <a:br>
              <a:rPr lang="it-IT" i="1" dirty="0"/>
            </a:br>
            <a:r>
              <a:rPr lang="it-IT" i="1" dirty="0"/>
              <a:t/>
            </a:r>
            <a:br>
              <a:rPr lang="it-IT" i="1" dirty="0"/>
            </a:br>
            <a:r>
              <a:rPr lang="it-IT" i="1" dirty="0" smtClean="0"/>
              <a:t>(</a:t>
            </a:r>
            <a:r>
              <a:rPr lang="it-IT" i="1" dirty="0"/>
              <a:t>2) La norma si riferisce </a:t>
            </a:r>
            <a:r>
              <a:rPr lang="it-IT" i="1" dirty="0" smtClean="0"/>
              <a:t>ai </a:t>
            </a:r>
            <a:r>
              <a:rPr lang="it-IT" i="1" dirty="0"/>
              <a:t>chiarimenti che devono essere forniti esclusivamente sui fatti specificamente indicati dalle parti e, quindi, dal giudice, formulati in quesiti sottoposti all'attenzione del </a:t>
            </a:r>
            <a:r>
              <a:rPr lang="it-IT" i="1" dirty="0" err="1"/>
              <a:t>c.t.u</a:t>
            </a:r>
            <a:r>
              <a:rPr lang="it-IT" i="1" dirty="0"/>
              <a:t>.. In appello, oggetto di tali quesiti può anche essere una precedente consulenza e questo costituisce l'unico modo, per il giudice di secondo grado, di contestare le conclusioni del consulente nominato nel grado precedente.</a:t>
            </a:r>
            <a:br>
              <a:rPr lang="it-IT" i="1" dirty="0"/>
            </a:br>
            <a:r>
              <a:rPr lang="it-IT" i="1" dirty="0"/>
              <a:t>Per ciò che concerne il potere del giudice, questo può contestare le conclusioni del </a:t>
            </a:r>
            <a:r>
              <a:rPr lang="it-IT" i="1" dirty="0" err="1"/>
              <a:t>c.t.u</a:t>
            </a:r>
            <a:r>
              <a:rPr lang="it-IT" i="1" dirty="0"/>
              <a:t>., dandone piena spiegazione nella motivazione della sentenza.</a:t>
            </a:r>
            <a:br>
              <a:rPr lang="it-IT" i="1" dirty="0"/>
            </a:br>
            <a:r>
              <a:rPr lang="it-IT" i="1" dirty="0"/>
              <a:t>Diversamente, se concorda con esse, in motivazione può anche limitarsi a farvi espresso rinvio.</a:t>
            </a:r>
          </a:p>
          <a:p>
            <a:r>
              <a:rPr lang="it-IT" i="1" dirty="0"/>
              <a:t>(3) Gli articoli 441 e 463 </a:t>
            </a:r>
            <a:r>
              <a:rPr lang="it-IT" i="1" dirty="0" err="1"/>
              <a:t>c.p.c.</a:t>
            </a:r>
            <a:r>
              <a:rPr lang="it-IT" i="1" dirty="0"/>
              <a:t> devono intendersi sostituiti ad opera della legge 11 agosto 1973 n.533 nelle </a:t>
            </a:r>
            <a:r>
              <a:rPr lang="it-IT" i="1" dirty="0" smtClean="0"/>
              <a:t>controversie </a:t>
            </a:r>
            <a:r>
              <a:rPr lang="it-IT" i="1" dirty="0"/>
              <a:t>in materia di lavoro, con gli artt. </a:t>
            </a:r>
            <a:r>
              <a:rPr lang="it-IT" i="1" u="sng" dirty="0">
                <a:hlinkClick r:id="rId2" tooltip="Assistenza del consulente tecnico"/>
              </a:rPr>
              <a:t>424</a:t>
            </a:r>
            <a:r>
              <a:rPr lang="it-IT" i="1" dirty="0"/>
              <a:t> e </a:t>
            </a:r>
            <a:r>
              <a:rPr lang="it-IT" i="1" u="sng" dirty="0">
                <a:hlinkClick r:id="rId3" tooltip="Consulente tecnico"/>
              </a:rPr>
              <a:t>445</a:t>
            </a:r>
            <a:r>
              <a:rPr lang="it-IT" i="1" dirty="0"/>
              <a:t>.</a:t>
            </a:r>
          </a:p>
          <a:p>
            <a:endParaRPr lang="it-IT" dirty="0"/>
          </a:p>
        </p:txBody>
      </p:sp>
    </p:spTree>
    <p:extLst>
      <p:ext uri="{BB962C8B-B14F-4D97-AF65-F5344CB8AC3E}">
        <p14:creationId xmlns:p14="http://schemas.microsoft.com/office/powerpoint/2010/main" val="349976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Art. 63 Obbligo </a:t>
            </a:r>
            <a:r>
              <a:rPr lang="it-IT" dirty="0"/>
              <a:t>di assumere l'incarico e ricusazione del consulente</a:t>
            </a:r>
          </a:p>
        </p:txBody>
      </p:sp>
      <p:sp>
        <p:nvSpPr>
          <p:cNvPr id="3" name="Segnaposto contenuto 2"/>
          <p:cNvSpPr>
            <a:spLocks noGrp="1"/>
          </p:cNvSpPr>
          <p:nvPr>
            <p:ph idx="1"/>
          </p:nvPr>
        </p:nvSpPr>
        <p:spPr/>
        <p:txBody>
          <a:bodyPr/>
          <a:lstStyle/>
          <a:p>
            <a:r>
              <a:rPr lang="it-IT" dirty="0"/>
              <a:t>Il </a:t>
            </a:r>
            <a:r>
              <a:rPr lang="it-IT" u="sng" dirty="0">
                <a:hlinkClick r:id="rId2" tooltip="Dizionario Giuridico: Consulente tecnico"/>
              </a:rPr>
              <a:t>consulente</a:t>
            </a:r>
            <a:r>
              <a:rPr lang="it-IT" dirty="0"/>
              <a:t> scelto tra gli iscritti in un albo ha l'obbligo di prestare il suo ufficio, tranne che il giudice riconosca che ricorre un giusto motivo di </a:t>
            </a:r>
            <a:r>
              <a:rPr lang="it-IT" u="sng" dirty="0">
                <a:hlinkClick r:id="rId3" tooltip="Dizionario Giuridico: Astensione (del professionista)"/>
              </a:rPr>
              <a:t>astensione </a:t>
            </a:r>
            <a:r>
              <a:rPr lang="it-IT" dirty="0"/>
              <a:t>[</a:t>
            </a:r>
            <a:r>
              <a:rPr lang="it-IT" u="sng" dirty="0">
                <a:hlinkClick r:id="rId4" tooltip="Astensione e ricusazione del consulente"/>
              </a:rPr>
              <a:t>192</a:t>
            </a:r>
            <a:r>
              <a:rPr lang="it-IT" dirty="0"/>
              <a:t>]. </a:t>
            </a:r>
            <a:r>
              <a:rPr lang="it-IT" baseline="30000" dirty="0">
                <a:hlinkClick r:id="rId5"/>
              </a:rPr>
              <a:t>(1)</a:t>
            </a:r>
            <a:r>
              <a:rPr lang="it-IT" dirty="0"/>
              <a:t>.</a:t>
            </a:r>
          </a:p>
          <a:p>
            <a:r>
              <a:rPr lang="it-IT" dirty="0"/>
              <a:t>Il consulente può essere ricusato dalle parti per i motivi indicati nell'articolo </a:t>
            </a:r>
            <a:r>
              <a:rPr lang="it-IT" u="sng" dirty="0">
                <a:hlinkClick r:id="rId6" tooltip="Astensione del giudice"/>
              </a:rPr>
              <a:t>51</a:t>
            </a:r>
            <a:r>
              <a:rPr lang="it-IT" dirty="0"/>
              <a:t> </a:t>
            </a:r>
            <a:r>
              <a:rPr lang="it-IT" baseline="30000" dirty="0">
                <a:hlinkClick r:id="rId7"/>
              </a:rPr>
              <a:t>(2)</a:t>
            </a:r>
            <a:r>
              <a:rPr lang="it-IT" dirty="0"/>
              <a:t>.</a:t>
            </a:r>
          </a:p>
          <a:p>
            <a:r>
              <a:rPr lang="it-IT" dirty="0"/>
              <a:t>Della </a:t>
            </a:r>
            <a:r>
              <a:rPr lang="it-IT" u="sng" dirty="0">
                <a:hlinkClick r:id="rId8" tooltip="Dizionario Giuridico: Ricusazione del professionista"/>
              </a:rPr>
              <a:t>ricusazione</a:t>
            </a:r>
            <a:r>
              <a:rPr lang="it-IT" dirty="0"/>
              <a:t> del consulente conosce il giudice che l'ha nominato [</a:t>
            </a:r>
            <a:r>
              <a:rPr lang="it-IT" dirty="0" err="1"/>
              <a:t>disp</a:t>
            </a:r>
            <a:r>
              <a:rPr lang="it-IT" dirty="0"/>
              <a:t>. </a:t>
            </a:r>
            <a:r>
              <a:rPr lang="it-IT" dirty="0" err="1"/>
              <a:t>att</a:t>
            </a:r>
            <a:r>
              <a:rPr lang="it-IT" dirty="0"/>
              <a:t>. 89].</a:t>
            </a:r>
          </a:p>
        </p:txBody>
      </p:sp>
    </p:spTree>
    <p:extLst>
      <p:ext uri="{BB962C8B-B14F-4D97-AF65-F5344CB8AC3E}">
        <p14:creationId xmlns:p14="http://schemas.microsoft.com/office/powerpoint/2010/main" val="285066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40080"/>
            <a:ext cx="9905999" cy="5151121"/>
          </a:xfrm>
        </p:spPr>
        <p:txBody>
          <a:bodyPr>
            <a:normAutofit fontScale="92500" lnSpcReduction="10000"/>
          </a:bodyPr>
          <a:lstStyle/>
          <a:p>
            <a:r>
              <a:rPr lang="it-IT" i="1" dirty="0"/>
              <a:t>(1) La norma va letta unitamente al disposto di cui all'</a:t>
            </a:r>
            <a:r>
              <a:rPr lang="it-IT" i="1" u="sng" dirty="0">
                <a:hlinkClick r:id="rId2" tooltip="Astensione del giudice"/>
              </a:rPr>
              <a:t>art. 51 del </a:t>
            </a:r>
            <a:r>
              <a:rPr lang="it-IT" i="1" u="sng" dirty="0" err="1">
                <a:hlinkClick r:id="rId2" tooltip="Astensione del giudice"/>
              </a:rPr>
              <a:t>c.p.c.</a:t>
            </a:r>
            <a:r>
              <a:rPr lang="it-IT" i="1" dirty="0"/>
              <a:t>, con la conseguenza che l'obbligo di astensione del consulente tecnico e la possibilità della sua ricusazione sussistono nella sola ipotesi in cui il consulente abbia già prestato assistenza come tale in altro grado del processo, al fine di garantire che il nuovo accertamento avvenga senza preconcetti o altri condizionamenti, in una condizione di oggettiva imparzialità.</a:t>
            </a:r>
          </a:p>
          <a:p>
            <a:r>
              <a:rPr lang="it-IT" i="1" dirty="0"/>
              <a:t>(2) Per ciò che concerne l'ipotesi in cui il consulente tecnico non si sia astenuto nonostante la presenza di una delle cause di astensione obbligatoria di cui all'</a:t>
            </a:r>
            <a:r>
              <a:rPr lang="it-IT" i="1" u="sng" dirty="0">
                <a:hlinkClick r:id="rId2" tooltip="Astensione del giudice"/>
              </a:rPr>
              <a:t>art. 51 del </a:t>
            </a:r>
            <a:r>
              <a:rPr lang="it-IT" i="1" u="sng" dirty="0" err="1">
                <a:hlinkClick r:id="rId2" tooltip="Astensione del giudice"/>
              </a:rPr>
              <a:t>c.p.c.</a:t>
            </a:r>
            <a:r>
              <a:rPr lang="it-IT" i="1" dirty="0"/>
              <a:t>, le parti possono proporre istanza di ricusazione nei modi e nelle forme previste dall'</a:t>
            </a:r>
            <a:r>
              <a:rPr lang="it-IT" i="1" u="sng" dirty="0">
                <a:hlinkClick r:id="rId3" tooltip="Astensione e ricusazione del consulente"/>
              </a:rPr>
              <a:t>art. 192 del </a:t>
            </a:r>
            <a:r>
              <a:rPr lang="it-IT" i="1" u="sng" dirty="0" err="1">
                <a:hlinkClick r:id="rId3" tooltip="Astensione e ricusazione del consulente"/>
              </a:rPr>
              <a:t>c.p.c.</a:t>
            </a:r>
            <a:r>
              <a:rPr lang="it-IT" i="1" dirty="0"/>
              <a:t>. Infatti, in caso di mancata presentazione dell'istanza di ricusazione entro il termine di cui alla predetta norma resta preclusa alle parti la possibilità di far valere successivamente la situazione di incompatibilità, le quali non potranno nemmeno proporre ricorso per cassazione.</a:t>
            </a:r>
          </a:p>
          <a:p>
            <a:endParaRPr lang="it-IT" dirty="0"/>
          </a:p>
        </p:txBody>
      </p:sp>
    </p:spTree>
    <p:extLst>
      <p:ext uri="{BB962C8B-B14F-4D97-AF65-F5344CB8AC3E}">
        <p14:creationId xmlns:p14="http://schemas.microsoft.com/office/powerpoint/2010/main" val="72439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372716"/>
            <a:ext cx="9905998" cy="1478570"/>
          </a:xfrm>
        </p:spPr>
        <p:txBody>
          <a:bodyPr/>
          <a:lstStyle/>
          <a:p>
            <a:r>
              <a:rPr lang="it-IT" dirty="0" smtClean="0"/>
              <a:t>Art. 51 </a:t>
            </a:r>
            <a:r>
              <a:rPr lang="it-IT" dirty="0" err="1" smtClean="0"/>
              <a:t>c.p.c.</a:t>
            </a:r>
            <a:r>
              <a:rPr lang="it-IT" dirty="0" smtClean="0"/>
              <a:t> astensione del giudice</a:t>
            </a:r>
            <a:endParaRPr lang="it-IT" dirty="0"/>
          </a:p>
        </p:txBody>
      </p:sp>
      <p:sp>
        <p:nvSpPr>
          <p:cNvPr id="3" name="Segnaposto contenuto 2"/>
          <p:cNvSpPr>
            <a:spLocks noGrp="1"/>
          </p:cNvSpPr>
          <p:nvPr>
            <p:ph idx="1"/>
          </p:nvPr>
        </p:nvSpPr>
        <p:spPr>
          <a:xfrm>
            <a:off x="1141412" y="1677563"/>
            <a:ext cx="9905999" cy="4870723"/>
          </a:xfrm>
        </p:spPr>
        <p:txBody>
          <a:bodyPr>
            <a:normAutofit fontScale="70000" lnSpcReduction="20000"/>
          </a:bodyPr>
          <a:lstStyle/>
          <a:p>
            <a:r>
              <a:rPr lang="it-IT" dirty="0" smtClean="0"/>
              <a:t>Il</a:t>
            </a:r>
            <a:r>
              <a:rPr lang="it-IT" dirty="0"/>
              <a:t> </a:t>
            </a:r>
            <a:r>
              <a:rPr lang="it-IT" u="sng" dirty="0">
                <a:hlinkClick r:id="rId2" tooltip="Dizionario Giuridico: Giudice"/>
              </a:rPr>
              <a:t>giudice</a:t>
            </a:r>
            <a:r>
              <a:rPr lang="it-IT" dirty="0"/>
              <a:t> ha l'obbligo di </a:t>
            </a:r>
            <a:r>
              <a:rPr lang="it-IT" u="sng" dirty="0">
                <a:hlinkClick r:id="rId3" tooltip="Dizionario Giuridico: Astensione (processo civile)"/>
              </a:rPr>
              <a:t>astenersi</a:t>
            </a:r>
            <a:r>
              <a:rPr lang="it-IT" dirty="0"/>
              <a:t> [</a:t>
            </a:r>
            <a:r>
              <a:rPr lang="it-IT" dirty="0" err="1"/>
              <a:t>disp</a:t>
            </a:r>
            <a:r>
              <a:rPr lang="it-IT" dirty="0"/>
              <a:t>. </a:t>
            </a:r>
            <a:r>
              <a:rPr lang="it-IT" dirty="0" err="1"/>
              <a:t>att</a:t>
            </a:r>
            <a:r>
              <a:rPr lang="it-IT" dirty="0"/>
              <a:t>. 78] </a:t>
            </a:r>
            <a:r>
              <a:rPr lang="it-IT" baseline="30000" dirty="0">
                <a:hlinkClick r:id="rId4"/>
              </a:rPr>
              <a:t>(1)</a:t>
            </a:r>
            <a:r>
              <a:rPr lang="it-IT" dirty="0"/>
              <a:t>:</a:t>
            </a:r>
          </a:p>
          <a:p>
            <a:pPr marL="0" indent="0">
              <a:buNone/>
            </a:pPr>
            <a:r>
              <a:rPr lang="it-IT" dirty="0"/>
              <a:t>1) se ha interesse nella causa o in altra vertente su identica questione di diritto;</a:t>
            </a:r>
          </a:p>
          <a:p>
            <a:pPr marL="0" indent="0">
              <a:buNone/>
            </a:pPr>
            <a:r>
              <a:rPr lang="it-IT" dirty="0"/>
              <a:t>2) se egli stesso o la moglie è </a:t>
            </a:r>
            <a:r>
              <a:rPr lang="it-IT" u="sng" dirty="0">
                <a:hlinkClick r:id="rId5" tooltip="Dizionario Giuridico: Parentela"/>
              </a:rPr>
              <a:t>parente</a:t>
            </a:r>
            <a:r>
              <a:rPr lang="it-IT" dirty="0"/>
              <a:t> fino al quarto grado [o legato da vincoli di </a:t>
            </a:r>
            <a:r>
              <a:rPr lang="it-IT" u="sng" dirty="0">
                <a:hlinkClick r:id="rId6" tooltip="Dizionario Giuridico: Affiliazione"/>
              </a:rPr>
              <a:t>affiliazione</a:t>
            </a:r>
            <a:r>
              <a:rPr lang="it-IT" dirty="0"/>
              <a:t>], o è convivente o </a:t>
            </a:r>
            <a:r>
              <a:rPr lang="it-IT" dirty="0" smtClean="0"/>
              <a:t>commensale abituale </a:t>
            </a:r>
            <a:r>
              <a:rPr lang="it-IT" dirty="0"/>
              <a:t>di una delle parti o di alcuno dei </a:t>
            </a:r>
            <a:r>
              <a:rPr lang="it-IT" u="sng" dirty="0">
                <a:hlinkClick r:id="rId7" tooltip="Dizionario Giuridico: Procuratore (in giudizio)"/>
              </a:rPr>
              <a:t>difensori</a:t>
            </a:r>
            <a:r>
              <a:rPr lang="it-IT" dirty="0"/>
              <a:t>;</a:t>
            </a:r>
          </a:p>
          <a:p>
            <a:pPr marL="0" indent="0">
              <a:buNone/>
            </a:pPr>
            <a:r>
              <a:rPr lang="it-IT" dirty="0"/>
              <a:t>3) se egli stesso o la moglie ha causa pendente o grave inimicizia o rapporti di credito o debito con una delle parti o alcuno dei suoi difensori;</a:t>
            </a:r>
          </a:p>
          <a:p>
            <a:pPr marL="0" indent="0">
              <a:buNone/>
            </a:pPr>
            <a:r>
              <a:rPr lang="it-IT" dirty="0"/>
              <a:t>4) se ha dato consiglio o prestato </a:t>
            </a:r>
            <a:r>
              <a:rPr lang="it-IT" u="sng" dirty="0">
                <a:hlinkClick r:id="rId8" tooltip="Dizionario Giuridico: Patrocinatore"/>
              </a:rPr>
              <a:t>patrocinio</a:t>
            </a:r>
            <a:r>
              <a:rPr lang="it-IT" dirty="0"/>
              <a:t> [</a:t>
            </a:r>
            <a:r>
              <a:rPr lang="it-IT" u="sng" dirty="0">
                <a:hlinkClick r:id="rId9" tooltip="Patrocinio"/>
              </a:rPr>
              <a:t>82</a:t>
            </a:r>
            <a:r>
              <a:rPr lang="it-IT" dirty="0"/>
              <a:t>] nella causa, o ha deposto in essa come testimone, oppure ne ha </a:t>
            </a:r>
            <a:r>
              <a:rPr lang="it-IT" dirty="0" smtClean="0"/>
              <a:t>conosciuto come </a:t>
            </a:r>
            <a:r>
              <a:rPr lang="it-IT" dirty="0"/>
              <a:t>magistrato in altro grado del processo o come </a:t>
            </a:r>
            <a:r>
              <a:rPr lang="it-IT" u="sng" dirty="0">
                <a:hlinkClick r:id="rId10" tooltip="Dizionario Giuridico: Arbitri"/>
              </a:rPr>
              <a:t>arbitro</a:t>
            </a:r>
            <a:r>
              <a:rPr lang="it-IT" dirty="0"/>
              <a:t> [</a:t>
            </a:r>
            <a:r>
              <a:rPr lang="it-IT" u="sng" dirty="0">
                <a:hlinkClick r:id="rId11" tooltip="Nomina degli arbitri"/>
              </a:rPr>
              <a:t>810</a:t>
            </a:r>
            <a:r>
              <a:rPr lang="it-IT" dirty="0"/>
              <a:t>] o vi ha prestato assistenza come </a:t>
            </a:r>
            <a:r>
              <a:rPr lang="it-IT" u="sng" dirty="0">
                <a:hlinkClick r:id="rId12" tooltip="Dizionario Giuridico: Consulente tecnico"/>
              </a:rPr>
              <a:t>consulente tecnico</a:t>
            </a:r>
            <a:r>
              <a:rPr lang="it-IT" dirty="0"/>
              <a:t> [</a:t>
            </a:r>
            <a:r>
              <a:rPr lang="it-IT" u="sng" dirty="0">
                <a:hlinkClick r:id="rId13" tooltip="Consulente tecnico"/>
              </a:rPr>
              <a:t>61</a:t>
            </a:r>
            <a:r>
              <a:rPr lang="it-IT" dirty="0"/>
              <a:t>];</a:t>
            </a:r>
          </a:p>
          <a:p>
            <a:pPr marL="0" indent="0">
              <a:buNone/>
            </a:pPr>
            <a:r>
              <a:rPr lang="it-IT" dirty="0"/>
              <a:t>5) se è tutore, curatore [c.c. </a:t>
            </a:r>
            <a:r>
              <a:rPr lang="it-IT" u="sng" dirty="0">
                <a:hlinkClick r:id="rId14" tooltip="Apertura della tutela"/>
              </a:rPr>
              <a:t>343</a:t>
            </a:r>
            <a:r>
              <a:rPr lang="it-IT" dirty="0"/>
              <a:t>, </a:t>
            </a:r>
            <a:r>
              <a:rPr lang="it-IT" u="sng" dirty="0">
                <a:hlinkClick r:id="rId15" tooltip="Curatore dell'emancipato"/>
              </a:rPr>
              <a:t>392</a:t>
            </a:r>
            <a:r>
              <a:rPr lang="it-IT" dirty="0"/>
              <a:t>], procuratore, agente o datore di lavoro di una delle parti; se, inoltre, è amministratore o gerente di un ente, di un'associazione anche non riconosciuta [</a:t>
            </a:r>
            <a:r>
              <a:rPr lang="it-IT" u="sng" dirty="0">
                <a:hlinkClick r:id="rId16" tooltip="Ordinamento e amministrazione delle associazioni non riconosciute"/>
              </a:rPr>
              <a:t>36</a:t>
            </a:r>
            <a:r>
              <a:rPr lang="it-IT" dirty="0"/>
              <a:t> c.c.], di un comitato [</a:t>
            </a:r>
            <a:r>
              <a:rPr lang="it-IT" u="sng" dirty="0">
                <a:hlinkClick r:id="rId17" tooltip="Comitati"/>
              </a:rPr>
              <a:t>39</a:t>
            </a:r>
            <a:r>
              <a:rPr lang="it-IT" dirty="0"/>
              <a:t> c.c.], di una società [</a:t>
            </a:r>
            <a:r>
              <a:rPr lang="it-IT" u="sng" dirty="0">
                <a:hlinkClick r:id="rId18" tooltip="Contratto di società"/>
              </a:rPr>
              <a:t>2247</a:t>
            </a:r>
            <a:r>
              <a:rPr lang="it-IT" dirty="0"/>
              <a:t> c.c.] o stabilimento che ha interesse nella causa </a:t>
            </a:r>
            <a:r>
              <a:rPr lang="it-IT" baseline="30000" dirty="0">
                <a:hlinkClick r:id="rId19"/>
              </a:rPr>
              <a:t>(2)</a:t>
            </a:r>
            <a:r>
              <a:rPr lang="it-IT" dirty="0"/>
              <a:t> </a:t>
            </a:r>
            <a:r>
              <a:rPr lang="it-IT" baseline="30000" dirty="0">
                <a:hlinkClick r:id="rId20"/>
              </a:rPr>
              <a:t>(3)</a:t>
            </a:r>
            <a:r>
              <a:rPr lang="it-IT" dirty="0"/>
              <a:t>.</a:t>
            </a:r>
          </a:p>
          <a:p>
            <a:pPr marL="0" indent="0">
              <a:buNone/>
            </a:pPr>
            <a:r>
              <a:rPr lang="it-IT" dirty="0"/>
              <a:t>In ogni altro caso in cui esistono gravi ragioni di convenienza, il giudice può richiedere al capo dell'ufficio l'autorizzazione ad astenersi; quando l'astensione riguarda il capo dell'ufficio, l'autorizzazione è chiesta al capo dell'ufficio superiore </a:t>
            </a:r>
            <a:r>
              <a:rPr lang="it-IT" baseline="30000" dirty="0">
                <a:hlinkClick r:id="rId21"/>
              </a:rPr>
              <a:t>(4)</a:t>
            </a:r>
            <a:r>
              <a:rPr lang="it-IT" dirty="0"/>
              <a:t> </a:t>
            </a:r>
            <a:r>
              <a:rPr lang="it-IT" baseline="30000" dirty="0">
                <a:hlinkClick r:id="rId22"/>
              </a:rPr>
              <a:t>(5)</a:t>
            </a:r>
            <a:r>
              <a:rPr lang="it-IT" dirty="0"/>
              <a:t>.</a:t>
            </a:r>
          </a:p>
          <a:p>
            <a:endParaRPr lang="it-IT" dirty="0"/>
          </a:p>
        </p:txBody>
      </p:sp>
    </p:spTree>
    <p:extLst>
      <p:ext uri="{BB962C8B-B14F-4D97-AF65-F5344CB8AC3E}">
        <p14:creationId xmlns:p14="http://schemas.microsoft.com/office/powerpoint/2010/main" val="16591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06829"/>
            <a:ext cx="9905999" cy="5184372"/>
          </a:xfrm>
        </p:spPr>
        <p:txBody>
          <a:bodyPr>
            <a:normAutofit fontScale="62500" lnSpcReduction="20000"/>
          </a:bodyPr>
          <a:lstStyle/>
          <a:p>
            <a:r>
              <a:rPr lang="it-IT" i="1" dirty="0"/>
              <a:t>(1) Si tratta di ipotesi tassativamente previste essendo l'elencazione specifica, in modo da individuarle tutte con certezza e di graduarle secondo la gravità. Si prevede infatti della c.d. astensione obbligatoria, </a:t>
            </a:r>
            <a:r>
              <a:rPr lang="it-IT" i="1" dirty="0" smtClean="0"/>
              <a:t>intendendosi </a:t>
            </a:r>
            <a:r>
              <a:rPr lang="it-IT" i="1" dirty="0"/>
              <a:t>una sorta di incapacità soggettiva del giudice, ovvero un obbligo di rinunciare ad esercitare le sue funzioni giurisdizionali per motivi personali o per uffici o funzioni precedentemente svolti.</a:t>
            </a:r>
          </a:p>
          <a:p>
            <a:r>
              <a:rPr lang="it-IT" i="1" dirty="0"/>
              <a:t>(2) Le ipotesi di astensione obbligatoria attengono sia all'interesse diretto del giudice, che sussiste quando lo stesso è titolare di un rapporto giuridico dipendente, connesso o incompatibile con quello oggetto del processo (</a:t>
            </a:r>
            <a:r>
              <a:rPr lang="it-IT" i="1" dirty="0" err="1"/>
              <a:t>nn</a:t>
            </a:r>
            <a:r>
              <a:rPr lang="it-IT" i="1" dirty="0"/>
              <a:t>. 1 a 4), sia all'interesse indiretto, che attiene ad una relazione di legame o contrasto che ha il giudice nei confronti di soggetti a vario titolo coinvolti nella causa (n. 5).</a:t>
            </a:r>
          </a:p>
          <a:p>
            <a:r>
              <a:rPr lang="it-IT" i="1" dirty="0"/>
              <a:t>(3) La norma si applica anche al giudice di pace in base a quanto previsto dalla l. 21-11-1991, n. 374, la quale estende i casi di astensione previsti nel presente articolo e dispone la astensione obbligatoria anche nel caso di sussistenza attuale o anche passata di rapporti di collaborazione o lavoro autonomo con una delle parti in giudizio.</a:t>
            </a:r>
          </a:p>
          <a:p>
            <a:r>
              <a:rPr lang="it-IT" i="1" dirty="0"/>
              <a:t>(4) Questo comma disciplina l'ipotesi della astensione facoltativa, determinata da ragioni di opportunità. Si tratta di una clausola aperta e la discrezionalità qui prevista si riferisce solo alla valutazione delle ragioni di astensione, che una volta riconosciute, determina l'inizio del procedimento. In questi casi, il giudice deve richiedere una autorizzazione al capo dell'ufficio giudiziario, non bastando, a differenza del caso precedente, la sua semplice dichiarazione.</a:t>
            </a:r>
          </a:p>
          <a:p>
            <a:r>
              <a:rPr lang="it-IT" i="1" dirty="0"/>
              <a:t>(5) Nonostante la norma indichi un "obbligo" di astenersi, appare più corretto parlare di onere di astenersi per non essere ricusato. Infatti, in caso di mancata astensione, obbligatoria o riconosciuta, sorge il potere delle parti di provocare la ricusazione (si cfr. </a:t>
            </a:r>
            <a:r>
              <a:rPr lang="it-IT" i="1" u="sng" dirty="0">
                <a:hlinkClick r:id="rId2" tooltip="Ricusazione del giudice"/>
              </a:rPr>
              <a:t>52</a:t>
            </a:r>
            <a:r>
              <a:rPr lang="it-IT" i="1" dirty="0"/>
              <a:t>), e nel caso di astensione obbligatoria si determinano conseguenze sul piano disciplinare e la nullità degli atti del giudizio compiuti dal giudice non astenutosi (si cfr. </a:t>
            </a:r>
            <a:r>
              <a:rPr lang="it-IT" i="1" u="sng" dirty="0">
                <a:hlinkClick r:id="rId3" tooltip="Nullità derivante dalla costituzione del giudice"/>
              </a:rPr>
              <a:t>158</a:t>
            </a:r>
            <a:r>
              <a:rPr lang="it-IT" i="1" dirty="0"/>
              <a:t>).</a:t>
            </a:r>
          </a:p>
          <a:p>
            <a:endParaRPr lang="it-IT" dirty="0"/>
          </a:p>
        </p:txBody>
      </p:sp>
    </p:spTree>
    <p:extLst>
      <p:ext uri="{BB962C8B-B14F-4D97-AF65-F5344CB8AC3E}">
        <p14:creationId xmlns:p14="http://schemas.microsoft.com/office/powerpoint/2010/main" val="2044671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64 Responsabilità del consulente</a:t>
            </a:r>
          </a:p>
        </p:txBody>
      </p:sp>
      <p:sp>
        <p:nvSpPr>
          <p:cNvPr id="3" name="Segnaposto contenuto 2"/>
          <p:cNvSpPr>
            <a:spLocks noGrp="1"/>
          </p:cNvSpPr>
          <p:nvPr>
            <p:ph idx="1"/>
          </p:nvPr>
        </p:nvSpPr>
        <p:spPr/>
        <p:txBody>
          <a:bodyPr>
            <a:normAutofit/>
          </a:bodyPr>
          <a:lstStyle/>
          <a:p>
            <a:r>
              <a:rPr lang="it-IT" dirty="0"/>
              <a:t>Si applicano al </a:t>
            </a:r>
            <a:r>
              <a:rPr lang="it-IT" u="sng" dirty="0">
                <a:hlinkClick r:id="rId2" tooltip="Dizionario Giuridico: Consulente tecnico"/>
              </a:rPr>
              <a:t>consulente tecnico</a:t>
            </a:r>
            <a:r>
              <a:rPr lang="it-IT" dirty="0"/>
              <a:t> le disposizioni del Codice penale relative ai periti </a:t>
            </a:r>
            <a:r>
              <a:rPr lang="it-IT" baseline="30000" dirty="0">
                <a:hlinkClick r:id="rId3"/>
              </a:rPr>
              <a:t>(1)</a:t>
            </a:r>
            <a:r>
              <a:rPr lang="it-IT" dirty="0"/>
              <a:t>.</a:t>
            </a:r>
          </a:p>
          <a:p>
            <a:r>
              <a:rPr lang="it-IT" dirty="0"/>
              <a:t>In ogni caso, il consulente tecnico che incorre in </a:t>
            </a:r>
            <a:r>
              <a:rPr lang="it-IT" u="sng" dirty="0">
                <a:hlinkClick r:id="rId4" tooltip="Dizionario Giuridico: Colpa (diritto civile)"/>
              </a:rPr>
              <a:t>colpa</a:t>
            </a:r>
            <a:r>
              <a:rPr lang="it-IT" dirty="0"/>
              <a:t> grave nell'esecuzione degli atti che gli sono richiesti, è punito con l'arresto fino a un anno o con l'ammenda fino a </a:t>
            </a:r>
            <a:r>
              <a:rPr lang="it-IT" dirty="0" err="1"/>
              <a:t>diecimilatrecentoventinove</a:t>
            </a:r>
            <a:r>
              <a:rPr lang="it-IT" dirty="0"/>
              <a:t> euro </a:t>
            </a:r>
            <a:r>
              <a:rPr lang="it-IT" baseline="30000" dirty="0">
                <a:hlinkClick r:id="rId5"/>
              </a:rPr>
              <a:t>(2)</a:t>
            </a:r>
            <a:r>
              <a:rPr lang="it-IT" dirty="0"/>
              <a:t>. </a:t>
            </a:r>
            <a:endParaRPr lang="it-IT" dirty="0" smtClean="0"/>
          </a:p>
          <a:p>
            <a:r>
              <a:rPr lang="it-IT" dirty="0" smtClean="0"/>
              <a:t>Si </a:t>
            </a:r>
            <a:r>
              <a:rPr lang="it-IT" dirty="0"/>
              <a:t>applica l'articolo </a:t>
            </a:r>
            <a:r>
              <a:rPr lang="it-IT" u="sng" dirty="0">
                <a:hlinkClick r:id="rId6" tooltip="Sospensione dall'esercizio di una professione o di un'arte"/>
              </a:rPr>
              <a:t>35</a:t>
            </a:r>
            <a:r>
              <a:rPr lang="it-IT" dirty="0"/>
              <a:t> del Codice penale. In ogni caso è dovuto il risarcimento dei danni causati alle parti </a:t>
            </a:r>
            <a:r>
              <a:rPr lang="it-IT" baseline="30000" dirty="0">
                <a:hlinkClick r:id="rId7"/>
              </a:rPr>
              <a:t>(3)</a:t>
            </a:r>
            <a:r>
              <a:rPr lang="it-IT" dirty="0"/>
              <a:t>.</a:t>
            </a:r>
          </a:p>
          <a:p>
            <a:pPr marL="0" indent="0">
              <a:buNone/>
            </a:pPr>
            <a:endParaRPr lang="it-IT" dirty="0"/>
          </a:p>
        </p:txBody>
      </p:sp>
    </p:spTree>
    <p:extLst>
      <p:ext uri="{BB962C8B-B14F-4D97-AF65-F5344CB8AC3E}">
        <p14:creationId xmlns:p14="http://schemas.microsoft.com/office/powerpoint/2010/main" val="271223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uppo 173">
            <a:extLst>
              <a:ext uri="{FF2B5EF4-FFF2-40B4-BE49-F238E27FC236}">
                <a16:creationId xmlns="" xmlns:a16="http://schemas.microsoft.com/office/drawing/2014/main" id="{8E1DDAD8-1D10-4640-A034-BE90015E37B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12192003" cy="6858001"/>
            <a:chOff x="0" y="-1"/>
            <a:chExt cx="12192003" cy="6858001"/>
          </a:xfrm>
        </p:grpSpPr>
        <p:sp useBgFill="1">
          <p:nvSpPr>
            <p:cNvPr id="175" name="Rettangolo 174">
              <a:extLst>
                <a:ext uri="{FF2B5EF4-FFF2-40B4-BE49-F238E27FC236}">
                  <a16:creationId xmlns="" xmlns:a16="http://schemas.microsoft.com/office/drawing/2014/main" id="{52FE7688-721D-4A97-B007-BDE056094DA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1"/>
            </a:p>
          </p:txBody>
        </p:sp>
        <p:pic>
          <p:nvPicPr>
            <p:cNvPr id="176" name="Immagine 2">
              <a:extLst>
                <a:ext uri="{FF2B5EF4-FFF2-40B4-BE49-F238E27FC236}">
                  <a16:creationId xmlns="" xmlns:a16="http://schemas.microsoft.com/office/drawing/2014/main" id="{9E73A810-8571-4A9D-A3CB-336933AB4C0E}"/>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xmlns:p14="http://schemas.microsoft.com/office/powerpoint/2010/main">
                  <a:solidFill>
                    <a:srgbClr val="FFFFFF"/>
                  </a:solidFill>
                </a14:hiddenFill>
              </a:ext>
            </a:extLst>
          </p:spPr>
        </p:pic>
      </p:grpSp>
      <p:pic>
        <p:nvPicPr>
          <p:cNvPr id="4" name="Immagine 3" descr="primo piano del circuito stampato">
            <a:extLst>
              <a:ext uri="{FF2B5EF4-FFF2-40B4-BE49-F238E27FC236}">
                <a16:creationId xmlns=""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6" y="10"/>
            <a:ext cx="6514462" cy="6857990"/>
          </a:xfrm>
          <a:prstGeom prst="rect">
            <a:avLst/>
          </a:prstGeom>
        </p:spPr>
      </p:pic>
      <p:grpSp>
        <p:nvGrpSpPr>
          <p:cNvPr id="178" name="Gruppo 177">
            <a:extLst>
              <a:ext uri="{FF2B5EF4-FFF2-40B4-BE49-F238E27FC236}">
                <a16:creationId xmlns="" xmlns:a16="http://schemas.microsoft.com/office/drawing/2014/main" id="{FD642FB6-2808-4BC5-AE0B-7302C24B78A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ttangolo 178">
              <a:extLst>
                <a:ext uri="{FF2B5EF4-FFF2-40B4-BE49-F238E27FC236}">
                  <a16:creationId xmlns="" xmlns:a16="http://schemas.microsoft.com/office/drawing/2014/main" id="{0B0B8F04-D9A7-48E5-A29C-51A66B59DFF4}"/>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180" name="Figura a mano libera 6">
              <a:extLst>
                <a:ext uri="{FF2B5EF4-FFF2-40B4-BE49-F238E27FC236}">
                  <a16:creationId xmlns="" xmlns:a16="http://schemas.microsoft.com/office/drawing/2014/main" id="{D6D18883-6BFF-42BB-8088-FCCF83F9CFC0}"/>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1" name="Figura a mano libera 7">
              <a:extLst>
                <a:ext uri="{FF2B5EF4-FFF2-40B4-BE49-F238E27FC236}">
                  <a16:creationId xmlns="" xmlns:a16="http://schemas.microsoft.com/office/drawing/2014/main" id="{1D0FEFB3-A009-4D0F-9107-C0B17786FB0D}"/>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2" name="Rettangolo 181">
              <a:extLst>
                <a:ext uri="{FF2B5EF4-FFF2-40B4-BE49-F238E27FC236}">
                  <a16:creationId xmlns="" xmlns:a16="http://schemas.microsoft.com/office/drawing/2014/main" id="{78E86C7F-B981-4448-8A1A-856F7124FF4A}"/>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183" name="Figura a mano libera 9">
              <a:extLst>
                <a:ext uri="{FF2B5EF4-FFF2-40B4-BE49-F238E27FC236}">
                  <a16:creationId xmlns="" xmlns:a16="http://schemas.microsoft.com/office/drawing/2014/main" id="{4C6CFFD9-BA00-4184-8310-5FC9550954F9}"/>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4" name="Figura a mano libera 10">
              <a:extLst>
                <a:ext uri="{FF2B5EF4-FFF2-40B4-BE49-F238E27FC236}">
                  <a16:creationId xmlns="" xmlns:a16="http://schemas.microsoft.com/office/drawing/2014/main" id="{A1892DF3-4848-496C-8664-DFD32EE2508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5" name="Figura a mano libera 11">
              <a:extLst>
                <a:ext uri="{FF2B5EF4-FFF2-40B4-BE49-F238E27FC236}">
                  <a16:creationId xmlns="" xmlns:a16="http://schemas.microsoft.com/office/drawing/2014/main" id="{D6DB8C30-651E-4D8F-A70C-163FC58427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6" name="Figura a mano libera 12">
              <a:extLst>
                <a:ext uri="{FF2B5EF4-FFF2-40B4-BE49-F238E27FC236}">
                  <a16:creationId xmlns="" xmlns:a16="http://schemas.microsoft.com/office/drawing/2014/main" id="{563DFB81-F969-4F44-BA6C-6347956423F2}"/>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7" name="Figura a mano libera 13">
              <a:extLst>
                <a:ext uri="{FF2B5EF4-FFF2-40B4-BE49-F238E27FC236}">
                  <a16:creationId xmlns="" xmlns:a16="http://schemas.microsoft.com/office/drawing/2014/main" id="{8E5DE346-AFCA-40DA-B5E2-93A86EA54C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8" name="Figura a mano libera 14">
              <a:extLst>
                <a:ext uri="{FF2B5EF4-FFF2-40B4-BE49-F238E27FC236}">
                  <a16:creationId xmlns="" xmlns:a16="http://schemas.microsoft.com/office/drawing/2014/main" id="{77A34306-2AE8-43D0-9686-E97B3B53FE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89" name="Figura a mano libera 15">
              <a:extLst>
                <a:ext uri="{FF2B5EF4-FFF2-40B4-BE49-F238E27FC236}">
                  <a16:creationId xmlns="" xmlns:a16="http://schemas.microsoft.com/office/drawing/2014/main" id="{B9CC10F0-FFCD-4CB9-AF4C-22722D20B75B}"/>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0" name="Figura a mano libera 16">
              <a:extLst>
                <a:ext uri="{FF2B5EF4-FFF2-40B4-BE49-F238E27FC236}">
                  <a16:creationId xmlns="" xmlns:a16="http://schemas.microsoft.com/office/drawing/2014/main" id="{2A6B0E38-C962-4491-BFDA-75378B4D6748}"/>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1" name="Figura a mano libera 17">
              <a:extLst>
                <a:ext uri="{FF2B5EF4-FFF2-40B4-BE49-F238E27FC236}">
                  <a16:creationId xmlns="" xmlns:a16="http://schemas.microsoft.com/office/drawing/2014/main" id="{655F640B-8407-487C-8696-F47451478E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2" name="Figura a mano libera 18">
              <a:extLst>
                <a:ext uri="{FF2B5EF4-FFF2-40B4-BE49-F238E27FC236}">
                  <a16:creationId xmlns="" xmlns:a16="http://schemas.microsoft.com/office/drawing/2014/main" id="{FAB4F099-4FF6-4410-A5B9-2A5355719C92}"/>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3" name="Figura a mano libera 19">
              <a:extLst>
                <a:ext uri="{FF2B5EF4-FFF2-40B4-BE49-F238E27FC236}">
                  <a16:creationId xmlns="" xmlns:a16="http://schemas.microsoft.com/office/drawing/2014/main" id="{6FE80B6E-3DA9-4304-9925-12E578C4E9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4" name="Figura a mano libera 20">
              <a:extLst>
                <a:ext uri="{FF2B5EF4-FFF2-40B4-BE49-F238E27FC236}">
                  <a16:creationId xmlns="" xmlns:a16="http://schemas.microsoft.com/office/drawing/2014/main" id="{67D1CB75-0CBA-4E13-924C-21F221D7BF6C}"/>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5" name="Figura a mano libera 21">
              <a:extLst>
                <a:ext uri="{FF2B5EF4-FFF2-40B4-BE49-F238E27FC236}">
                  <a16:creationId xmlns="" xmlns:a16="http://schemas.microsoft.com/office/drawing/2014/main" id="{F2CC783B-FA45-4777-A76A-982B285C7C40}"/>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6" name="Figura a mano libera 22">
              <a:extLst>
                <a:ext uri="{FF2B5EF4-FFF2-40B4-BE49-F238E27FC236}">
                  <a16:creationId xmlns="" xmlns:a16="http://schemas.microsoft.com/office/drawing/2014/main" id="{D68F4DD3-D736-4B78-972E-F5128CFBE73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7" name="Figura a mano libera 23">
              <a:extLst>
                <a:ext uri="{FF2B5EF4-FFF2-40B4-BE49-F238E27FC236}">
                  <a16:creationId xmlns="" xmlns:a16="http://schemas.microsoft.com/office/drawing/2014/main" id="{B14AF103-15B3-4796-A71A-297D37E1763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8" name="Figura a mano libera 24">
              <a:extLst>
                <a:ext uri="{FF2B5EF4-FFF2-40B4-BE49-F238E27FC236}">
                  <a16:creationId xmlns="" xmlns:a16="http://schemas.microsoft.com/office/drawing/2014/main" id="{B0B240FB-0453-4B6F-9F9B-C2C3305AC5EC}"/>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199" name="Figura a mano libera 25">
              <a:extLst>
                <a:ext uri="{FF2B5EF4-FFF2-40B4-BE49-F238E27FC236}">
                  <a16:creationId xmlns="" xmlns:a16="http://schemas.microsoft.com/office/drawing/2014/main" id="{EBBBDCEE-433E-40F3-B49D-375CB162A88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0" name="Figura a mano libera 26">
              <a:extLst>
                <a:ext uri="{FF2B5EF4-FFF2-40B4-BE49-F238E27FC236}">
                  <a16:creationId xmlns="" xmlns:a16="http://schemas.microsoft.com/office/drawing/2014/main" id="{09B123C6-141E-4A37-B5A7-27E7764FA1F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1" name="Figura a mano libera 27">
              <a:extLst>
                <a:ext uri="{FF2B5EF4-FFF2-40B4-BE49-F238E27FC236}">
                  <a16:creationId xmlns="" xmlns:a16="http://schemas.microsoft.com/office/drawing/2014/main" id="{1FA1F521-36A1-49FF-84A7-229E8970F7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2" name="Figura a mano libera 28">
              <a:extLst>
                <a:ext uri="{FF2B5EF4-FFF2-40B4-BE49-F238E27FC236}">
                  <a16:creationId xmlns="" xmlns:a16="http://schemas.microsoft.com/office/drawing/2014/main" id="{DE512F89-D901-4487-A42C-02345EC5FCD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3" name="Figura a mano libera 29">
              <a:extLst>
                <a:ext uri="{FF2B5EF4-FFF2-40B4-BE49-F238E27FC236}">
                  <a16:creationId xmlns="" xmlns:a16="http://schemas.microsoft.com/office/drawing/2014/main" id="{ED3ED0E5-3226-4B78-B3EA-C591824B89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4" name="Figura a mano libera 30">
              <a:extLst>
                <a:ext uri="{FF2B5EF4-FFF2-40B4-BE49-F238E27FC236}">
                  <a16:creationId xmlns="" xmlns:a16="http://schemas.microsoft.com/office/drawing/2014/main" id="{9CBB1F68-B6DE-4ECF-B20F-328F9811E2F3}"/>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5" name="Figura a mano libera 31">
              <a:extLst>
                <a:ext uri="{FF2B5EF4-FFF2-40B4-BE49-F238E27FC236}">
                  <a16:creationId xmlns="" xmlns:a16="http://schemas.microsoft.com/office/drawing/2014/main" id="{A566C551-9523-4D97-A8CF-5C91F436C5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6" name="Figura a mano libera 32">
              <a:extLst>
                <a:ext uri="{FF2B5EF4-FFF2-40B4-BE49-F238E27FC236}">
                  <a16:creationId xmlns="" xmlns:a16="http://schemas.microsoft.com/office/drawing/2014/main" id="{9E166BA0-9268-4419-9332-2D30C2123971}"/>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7" name="Rettangolo 206">
              <a:extLst>
                <a:ext uri="{FF2B5EF4-FFF2-40B4-BE49-F238E27FC236}">
                  <a16:creationId xmlns="" xmlns:a16="http://schemas.microsoft.com/office/drawing/2014/main" id="{B700C031-AA54-4DC7-B8A2-2569B3FA653F}"/>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08" name="Figura a mano libera 34">
              <a:extLst>
                <a:ext uri="{FF2B5EF4-FFF2-40B4-BE49-F238E27FC236}">
                  <a16:creationId xmlns="" xmlns:a16="http://schemas.microsoft.com/office/drawing/2014/main" id="{03045EC8-ECC8-473F-8786-DE266F05B15F}"/>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09" name="Figura a mano libera 35">
              <a:extLst>
                <a:ext uri="{FF2B5EF4-FFF2-40B4-BE49-F238E27FC236}">
                  <a16:creationId xmlns="" xmlns:a16="http://schemas.microsoft.com/office/drawing/2014/main" id="{9337EBA2-5088-4A44-8C0B-A6EE78989C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0" name="Figura a mano libera 36">
              <a:extLst>
                <a:ext uri="{FF2B5EF4-FFF2-40B4-BE49-F238E27FC236}">
                  <a16:creationId xmlns="" xmlns:a16="http://schemas.microsoft.com/office/drawing/2014/main" id="{3486A705-2593-45C9-A13E-8E2FB7C354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1" name="Figura a mano libera 37">
              <a:extLst>
                <a:ext uri="{FF2B5EF4-FFF2-40B4-BE49-F238E27FC236}">
                  <a16:creationId xmlns="" xmlns:a16="http://schemas.microsoft.com/office/drawing/2014/main" id="{F357321C-6DEE-4D02-A997-75E47EE0E0E5}"/>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2" name="Figura a mano libera 38">
              <a:extLst>
                <a:ext uri="{FF2B5EF4-FFF2-40B4-BE49-F238E27FC236}">
                  <a16:creationId xmlns="" xmlns:a16="http://schemas.microsoft.com/office/drawing/2014/main" id="{D0B8F87F-3530-4BCD-A8E5-C1B83707B5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3" name="Figura a mano libera 39">
              <a:extLst>
                <a:ext uri="{FF2B5EF4-FFF2-40B4-BE49-F238E27FC236}">
                  <a16:creationId xmlns="" xmlns:a16="http://schemas.microsoft.com/office/drawing/2014/main" id="{5BE86BA3-AB0E-4F70-A552-0D9EB9E98ED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4" name="Figura a mano libera 40">
              <a:extLst>
                <a:ext uri="{FF2B5EF4-FFF2-40B4-BE49-F238E27FC236}">
                  <a16:creationId xmlns="" xmlns:a16="http://schemas.microsoft.com/office/drawing/2014/main" id="{DF5FE773-B9AE-4A3F-8EDC-165CE579BDC1}"/>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5" name="Figura a mano libera 41">
              <a:extLst>
                <a:ext uri="{FF2B5EF4-FFF2-40B4-BE49-F238E27FC236}">
                  <a16:creationId xmlns="" xmlns:a16="http://schemas.microsoft.com/office/drawing/2014/main" id="{4A03D7BE-B358-4F8B-85EA-65E0CBF2D1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6" name="Figura a mano libera 42">
              <a:extLst>
                <a:ext uri="{FF2B5EF4-FFF2-40B4-BE49-F238E27FC236}">
                  <a16:creationId xmlns="" xmlns:a16="http://schemas.microsoft.com/office/drawing/2014/main" id="{A6548877-0957-435B-A419-389A278E57EE}"/>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7" name="Figura a mano libera 43">
              <a:extLst>
                <a:ext uri="{FF2B5EF4-FFF2-40B4-BE49-F238E27FC236}">
                  <a16:creationId xmlns="" xmlns:a16="http://schemas.microsoft.com/office/drawing/2014/main" id="{B2D5EA95-9E60-468A-8DA1-40F05C9BDA4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8" name="Figura a mano libera 44">
              <a:extLst>
                <a:ext uri="{FF2B5EF4-FFF2-40B4-BE49-F238E27FC236}">
                  <a16:creationId xmlns="" xmlns:a16="http://schemas.microsoft.com/office/drawing/2014/main" id="{C9B409CE-11E5-40D1-8C9B-86614EAE2A30}"/>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19" name="Rettangolo 218">
              <a:extLst>
                <a:ext uri="{FF2B5EF4-FFF2-40B4-BE49-F238E27FC236}">
                  <a16:creationId xmlns="" xmlns:a16="http://schemas.microsoft.com/office/drawing/2014/main" id="{9E594AF5-DB50-4227-AC2F-10EE5233C41F}"/>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miter lim="800000"/>
                  <a:headEnd/>
                  <a:tailEnd/>
                </a14:hiddenLine>
              </a:ext>
            </a:extLst>
          </p:spPr>
        </p:sp>
        <p:sp>
          <p:nvSpPr>
            <p:cNvPr id="220" name="Figura a mano libera 46">
              <a:extLst>
                <a:ext uri="{FF2B5EF4-FFF2-40B4-BE49-F238E27FC236}">
                  <a16:creationId xmlns="" xmlns:a16="http://schemas.microsoft.com/office/drawing/2014/main" id="{9335DCAF-74A2-4994-B5BF-1C079A40A54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1" name="Figura a mano libera 47">
              <a:extLst>
                <a:ext uri="{FF2B5EF4-FFF2-40B4-BE49-F238E27FC236}">
                  <a16:creationId xmlns="" xmlns:a16="http://schemas.microsoft.com/office/drawing/2014/main" id="{1DC8E1A2-0C6B-4BA9-85F4-3645AED5DEAB}"/>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2" name="Figura a mano libera 48">
              <a:extLst>
                <a:ext uri="{FF2B5EF4-FFF2-40B4-BE49-F238E27FC236}">
                  <a16:creationId xmlns="" xmlns:a16="http://schemas.microsoft.com/office/drawing/2014/main" id="{28F38DE0-3BEE-441A-8212-E77DA2328A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3" name="Figura a mano libera 49">
              <a:extLst>
                <a:ext uri="{FF2B5EF4-FFF2-40B4-BE49-F238E27FC236}">
                  <a16:creationId xmlns="" xmlns:a16="http://schemas.microsoft.com/office/drawing/2014/main" id="{AE81208E-D239-496C-A312-506B0241B315}"/>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4" name="Figura a mano libera 50">
              <a:extLst>
                <a:ext uri="{FF2B5EF4-FFF2-40B4-BE49-F238E27FC236}">
                  <a16:creationId xmlns="" xmlns:a16="http://schemas.microsoft.com/office/drawing/2014/main" id="{242FE966-DDA4-4668-B8D6-C4B0D4C78E5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5" name="Figura a mano libera 51">
              <a:extLst>
                <a:ext uri="{FF2B5EF4-FFF2-40B4-BE49-F238E27FC236}">
                  <a16:creationId xmlns="" xmlns:a16="http://schemas.microsoft.com/office/drawing/2014/main" id="{FB0A5F60-550F-4025-9DCE-6F42A7C064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6" name="Figura a mano libera 52">
              <a:extLst>
                <a:ext uri="{FF2B5EF4-FFF2-40B4-BE49-F238E27FC236}">
                  <a16:creationId xmlns="" xmlns:a16="http://schemas.microsoft.com/office/drawing/2014/main" id="{D7B61D18-4A61-44C9-A809-40639E8C1D9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7" name="Figura a mano libera 53">
              <a:extLst>
                <a:ext uri="{FF2B5EF4-FFF2-40B4-BE49-F238E27FC236}">
                  <a16:creationId xmlns="" xmlns:a16="http://schemas.microsoft.com/office/drawing/2014/main" id="{CB26E7EB-DC12-4BA7-B5DE-09EF2C1D0A3D}"/>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8" name="Figura a mano libera 54">
              <a:extLst>
                <a:ext uri="{FF2B5EF4-FFF2-40B4-BE49-F238E27FC236}">
                  <a16:creationId xmlns="" xmlns:a16="http://schemas.microsoft.com/office/drawing/2014/main" id="{921237B4-9D85-4611-851F-5DBD71544AE5}"/>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29" name="Figura a mano libera 55">
              <a:extLst>
                <a:ext uri="{FF2B5EF4-FFF2-40B4-BE49-F238E27FC236}">
                  <a16:creationId xmlns="" xmlns:a16="http://schemas.microsoft.com/office/drawing/2014/main" id="{C91509DE-9FAA-4E84-BCC1-CDDBEA8AC01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0" name="Figura a mano libera 56">
              <a:extLst>
                <a:ext uri="{FF2B5EF4-FFF2-40B4-BE49-F238E27FC236}">
                  <a16:creationId xmlns="" xmlns:a16="http://schemas.microsoft.com/office/drawing/2014/main" id="{C7029B06-6A09-4E46-BA86-F3C66DBDD486}"/>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1" name="Figura a mano libera 57">
              <a:extLst>
                <a:ext uri="{FF2B5EF4-FFF2-40B4-BE49-F238E27FC236}">
                  <a16:creationId xmlns="" xmlns:a16="http://schemas.microsoft.com/office/drawing/2014/main" id="{FF4ACFBF-D1F2-47B1-B0EB-F08C6508BDC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sp>
          <p:nvSpPr>
            <p:cNvPr id="232" name="Figura a mano libera 58">
              <a:extLst>
                <a:ext uri="{FF2B5EF4-FFF2-40B4-BE49-F238E27FC236}">
                  <a16:creationId xmlns="" xmlns:a16="http://schemas.microsoft.com/office/drawing/2014/main" id="{A6FD1991-3A0E-4F63-BAD9-A98C29860488}"/>
                </a:ext>
                <a:ext uri="{C183D7F6-B498-43B3-948B-1728B52AA6E4}">
                  <adec:decorative xmlns="" xmlns:adec="http://schemas.microsoft.com/office/drawing/2017/decorative" val="1"/>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sp>
      </p:grpSp>
      <p:sp>
        <p:nvSpPr>
          <p:cNvPr id="2" name="Titolo 1">
            <a:extLst>
              <a:ext uri="{FF2B5EF4-FFF2-40B4-BE49-F238E27FC236}">
                <a16:creationId xmlns="" xmlns:a16="http://schemas.microsoft.com/office/drawing/2014/main" id="{0A6BCF94-F108-4D92-8C4F-CD9273947A31}"/>
              </a:ext>
            </a:extLst>
          </p:cNvPr>
          <p:cNvSpPr>
            <a:spLocks noGrp="1"/>
          </p:cNvSpPr>
          <p:nvPr>
            <p:ph type="title"/>
          </p:nvPr>
        </p:nvSpPr>
        <p:spPr>
          <a:xfrm>
            <a:off x="6832717" y="618518"/>
            <a:ext cx="4214694" cy="1478570"/>
          </a:xfrm>
        </p:spPr>
        <p:txBody>
          <a:bodyPr rtlCol="0">
            <a:normAutofit/>
          </a:bodyPr>
          <a:lstStyle/>
          <a:p>
            <a:r>
              <a:rPr lang="it-IT" sz="3200" noProof="1" smtClean="0"/>
              <a:t>Cos’è la consulenza tecnica d’ufficio</a:t>
            </a:r>
            <a:endParaRPr lang="it-IT" sz="3200" noProof="1"/>
          </a:p>
        </p:txBody>
      </p:sp>
      <p:sp>
        <p:nvSpPr>
          <p:cNvPr id="3" name="Segnaposto contenuto 2">
            <a:extLst>
              <a:ext uri="{FF2B5EF4-FFF2-40B4-BE49-F238E27FC236}">
                <a16:creationId xmlns="" xmlns:a16="http://schemas.microsoft.com/office/drawing/2014/main" id="{78399AB7-9E36-4EAD-B44A-9E0CEA24AACE}"/>
              </a:ext>
            </a:extLst>
          </p:cNvPr>
          <p:cNvSpPr>
            <a:spLocks noGrp="1"/>
          </p:cNvSpPr>
          <p:nvPr>
            <p:ph idx="1"/>
          </p:nvPr>
        </p:nvSpPr>
        <p:spPr>
          <a:xfrm>
            <a:off x="6746990" y="2249487"/>
            <a:ext cx="4907454" cy="3230563"/>
          </a:xfrm>
        </p:spPr>
        <p:txBody>
          <a:bodyPr rtlCol="0">
            <a:normAutofit fontScale="70000" lnSpcReduction="20000"/>
          </a:bodyPr>
          <a:lstStyle/>
          <a:p>
            <a:pPr marL="0" indent="0">
              <a:buNone/>
            </a:pPr>
            <a:r>
              <a:rPr lang="it-IT" sz="3600" dirty="0" smtClean="0"/>
              <a:t>La </a:t>
            </a:r>
            <a:r>
              <a:rPr lang="it-IT" sz="3600" dirty="0"/>
              <a:t>consulenza tecnica d'ufficio è l'attività esercitata da un esperto, a cui il giudice ricorre nell'ambito del processo, per ottenere nozioni specialistiche su dati di particolare complessità ovvero per svolgere indagini che richiedono specifiche competenze e </a:t>
            </a:r>
            <a:r>
              <a:rPr lang="it-IT" sz="3600" dirty="0" smtClean="0"/>
              <a:t>conoscenze.</a:t>
            </a:r>
            <a:endParaRPr lang="it-IT" sz="3600" noProof="1"/>
          </a:p>
        </p:txBody>
      </p:sp>
    </p:spTree>
    <p:extLst>
      <p:ext uri="{BB962C8B-B14F-4D97-AF65-F5344CB8AC3E}">
        <p14:creationId xmlns:p14="http://schemas.microsoft.com/office/powerpoint/2010/main" val="1094849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73578"/>
            <a:ext cx="9905999" cy="5217623"/>
          </a:xfrm>
        </p:spPr>
        <p:txBody>
          <a:bodyPr>
            <a:normAutofit fontScale="85000" lnSpcReduction="20000"/>
          </a:bodyPr>
          <a:lstStyle/>
          <a:p>
            <a:r>
              <a:rPr lang="it-IT" i="1" dirty="0"/>
              <a:t>(1) L'inciso della norma fa riferimento alla responsabilità penale del </a:t>
            </a:r>
            <a:r>
              <a:rPr lang="it-IT" i="1" dirty="0" err="1"/>
              <a:t>c.t.u</a:t>
            </a:r>
            <a:r>
              <a:rPr lang="it-IT" i="1" dirty="0"/>
              <a:t>., in relazione alla quale vengono in rilievo l'</a:t>
            </a:r>
            <a:r>
              <a:rPr lang="it-IT" i="1" u="sng" dirty="0">
                <a:hlinkClick r:id="rId2" tooltip="Peculato"/>
              </a:rPr>
              <a:t>art. 314 del c.p.</a:t>
            </a:r>
            <a:r>
              <a:rPr lang="it-IT" i="1" dirty="0"/>
              <a:t> e ss. relativi al peculato, l'</a:t>
            </a:r>
            <a:r>
              <a:rPr lang="it-IT" i="1" u="sng" dirty="0">
                <a:hlinkClick r:id="rId3" tooltip="Rifiuto di uffici legalmente dovuti"/>
              </a:rPr>
              <a:t>art. 366 del c.p.</a:t>
            </a:r>
            <a:r>
              <a:rPr lang="it-IT" i="1" dirty="0"/>
              <a:t> in caso di rifiuto di uffici legalmente dovuti e infine l'</a:t>
            </a:r>
            <a:r>
              <a:rPr lang="it-IT" i="1" u="sng" dirty="0">
                <a:hlinkClick r:id="rId4" tooltip="Falsa perizia o interpretazione"/>
              </a:rPr>
              <a:t>art. 373 del c.p.</a:t>
            </a:r>
            <a:r>
              <a:rPr lang="it-IT" i="1" dirty="0"/>
              <a:t> in relazione alla falsa perizia o interpretazione.</a:t>
            </a:r>
          </a:p>
          <a:p>
            <a:r>
              <a:rPr lang="it-IT" i="1" dirty="0"/>
              <a:t>(2) In tema di responsabilità civile, la norma si riferisce alla responsabilità extracontrattuale che sussiste nei soli casi di dolo e colpa grave nell'esecuzione dell'incarico.</a:t>
            </a:r>
            <a:br>
              <a:rPr lang="it-IT" i="1" dirty="0"/>
            </a:br>
            <a:r>
              <a:rPr lang="it-IT" i="1" dirty="0"/>
              <a:t>Tuttavia, risulta problematica l'individuazione in concreto dei casi di colpa grave, che sembra da escludersi nei soli casi di errore anche se causati da imperizia.</a:t>
            </a:r>
            <a:br>
              <a:rPr lang="it-IT" i="1" dirty="0"/>
            </a:br>
            <a:r>
              <a:rPr lang="it-IT" i="1" dirty="0"/>
              <a:t>Infine, diversamente dal cancelliere e dall'ufficiale giudiziario (si cfr.</a:t>
            </a:r>
            <a:r>
              <a:rPr lang="it-IT" i="1" u="sng" dirty="0">
                <a:hlinkClick r:id="rId5" tooltip="Responsabilità del cancelliere e dell'ufficiale giudiziario"/>
              </a:rPr>
              <a:t>60</a:t>
            </a:r>
            <a:r>
              <a:rPr lang="it-IT" i="1" dirty="0"/>
              <a:t>), la norma in analisi configura anche una responsabilità disciplinare in quanto il </a:t>
            </a:r>
            <a:r>
              <a:rPr lang="it-IT" i="1" dirty="0" err="1"/>
              <a:t>c.t.u</a:t>
            </a:r>
            <a:r>
              <a:rPr lang="it-IT" i="1" dirty="0"/>
              <a:t>. appartiene al relativo ordine professionale ed è anche iscritto all'apposito albo presso gli uffici giudiziari.</a:t>
            </a:r>
          </a:p>
          <a:p>
            <a:r>
              <a:rPr lang="it-IT" i="1" dirty="0"/>
              <a:t>(3) Secondo l'opinione dottrinale prevalente il danno causato dalla condotta del consulente è risarcibile solo se provato. Inoltre, al risarcimento può unirsi anche la diversa azione di indebito soggettivo di cui all'</a:t>
            </a:r>
            <a:r>
              <a:rPr lang="it-IT" i="1" u="sng" dirty="0">
                <a:hlinkClick r:id="rId6" tooltip="Indebito soggettivo"/>
              </a:rPr>
              <a:t>art. 2036 del c.c.</a:t>
            </a:r>
            <a:r>
              <a:rPr lang="it-IT" i="1" dirty="0"/>
              <a:t> per l'ingiustificato arricchimento del consulente, esperibile dalla parte che abbia anticipato le spese della consulenza, poi dichiarata nulla.</a:t>
            </a:r>
          </a:p>
        </p:txBody>
      </p:sp>
    </p:spTree>
    <p:extLst>
      <p:ext uri="{BB962C8B-B14F-4D97-AF65-F5344CB8AC3E}">
        <p14:creationId xmlns:p14="http://schemas.microsoft.com/office/powerpoint/2010/main" val="307653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191 Nomina del consulente tecnico</a:t>
            </a:r>
          </a:p>
        </p:txBody>
      </p:sp>
      <p:sp>
        <p:nvSpPr>
          <p:cNvPr id="3" name="Segnaposto contenuto 2"/>
          <p:cNvSpPr>
            <a:spLocks noGrp="1"/>
          </p:cNvSpPr>
          <p:nvPr>
            <p:ph idx="1"/>
          </p:nvPr>
        </p:nvSpPr>
        <p:spPr/>
        <p:txBody>
          <a:bodyPr/>
          <a:lstStyle/>
          <a:p>
            <a:r>
              <a:rPr lang="it-IT" dirty="0"/>
              <a:t>Nei casi previsti dagli articoli </a:t>
            </a:r>
            <a:r>
              <a:rPr lang="it-IT" u="sng" dirty="0">
                <a:hlinkClick r:id="rId2" tooltip="Consulente tecnico"/>
              </a:rPr>
              <a:t>61</a:t>
            </a:r>
            <a:r>
              <a:rPr lang="it-IT" dirty="0"/>
              <a:t> e seguenti </a:t>
            </a:r>
            <a:r>
              <a:rPr lang="it-IT" baseline="30000" dirty="0">
                <a:hlinkClick r:id="rId3"/>
              </a:rPr>
              <a:t>(1)</a:t>
            </a:r>
            <a:r>
              <a:rPr lang="it-IT" dirty="0"/>
              <a:t> il </a:t>
            </a:r>
            <a:r>
              <a:rPr lang="it-IT" u="sng" dirty="0">
                <a:hlinkClick r:id="rId4" tooltip="Dizionario Giuridico: Giudice istruttore"/>
              </a:rPr>
              <a:t>giudice istruttore</a:t>
            </a:r>
            <a:r>
              <a:rPr lang="it-IT" dirty="0"/>
              <a:t>, con </a:t>
            </a:r>
            <a:r>
              <a:rPr lang="it-IT" u="sng" dirty="0">
                <a:hlinkClick r:id="rId5" tooltip="Dizionario Giuridico: Ordinanza"/>
              </a:rPr>
              <a:t>ordinanza</a:t>
            </a:r>
            <a:r>
              <a:rPr lang="it-IT" dirty="0"/>
              <a:t> ai sensi dell’articolo </a:t>
            </a:r>
            <a:r>
              <a:rPr lang="it-IT" u="sng" dirty="0">
                <a:hlinkClick r:id="rId6" tooltip="Prima comparizione delle parti e trattazione della causa"/>
              </a:rPr>
              <a:t>183</a:t>
            </a:r>
            <a:r>
              <a:rPr lang="it-IT" dirty="0"/>
              <a:t>, quarto comma, o con altra successiva ordinanza </a:t>
            </a:r>
            <a:r>
              <a:rPr lang="it-IT" baseline="30000" dirty="0">
                <a:hlinkClick r:id="rId7"/>
              </a:rPr>
              <a:t>(2)</a:t>
            </a:r>
            <a:r>
              <a:rPr lang="it-IT" dirty="0"/>
              <a:t>, nomina un </a:t>
            </a:r>
            <a:r>
              <a:rPr lang="it-IT" u="sng" dirty="0">
                <a:hlinkClick r:id="rId8" tooltip="Dizionario Giuridico: Consulente tecnico"/>
              </a:rPr>
              <a:t>consulente</a:t>
            </a:r>
            <a:r>
              <a:rPr lang="it-IT" dirty="0"/>
              <a:t>, formula i </a:t>
            </a:r>
            <a:r>
              <a:rPr lang="it-IT" u="sng" dirty="0">
                <a:hlinkClick r:id="rId9" tooltip="Dizionario Giuridico: Quesiti peritali"/>
              </a:rPr>
              <a:t>quesiti</a:t>
            </a:r>
            <a:r>
              <a:rPr lang="it-IT" dirty="0"/>
              <a:t> e fissa l'</a:t>
            </a:r>
            <a:r>
              <a:rPr lang="it-IT" u="sng" dirty="0">
                <a:hlinkClick r:id="rId10" tooltip="Dizionario Giuridico: Udienza"/>
              </a:rPr>
              <a:t>udienza</a:t>
            </a:r>
            <a:r>
              <a:rPr lang="it-IT" dirty="0"/>
              <a:t> nella quale il consulente deve comparire [22 </a:t>
            </a:r>
            <a:r>
              <a:rPr lang="it-IT" dirty="0" err="1"/>
              <a:t>disp</a:t>
            </a:r>
            <a:r>
              <a:rPr lang="it-IT" dirty="0"/>
              <a:t>. </a:t>
            </a:r>
            <a:r>
              <a:rPr lang="it-IT" dirty="0" err="1"/>
              <a:t>att</a:t>
            </a:r>
            <a:r>
              <a:rPr lang="it-IT" dirty="0"/>
              <a:t>.] </a:t>
            </a:r>
            <a:r>
              <a:rPr lang="it-IT" baseline="30000" dirty="0">
                <a:hlinkClick r:id="rId11"/>
              </a:rPr>
              <a:t>(3)</a:t>
            </a:r>
            <a:r>
              <a:rPr lang="it-IT" baseline="30000" dirty="0">
                <a:hlinkClick r:id="rId12"/>
              </a:rPr>
              <a:t>(4)</a:t>
            </a:r>
            <a:r>
              <a:rPr lang="it-IT" dirty="0"/>
              <a:t>.</a:t>
            </a:r>
          </a:p>
          <a:p>
            <a:r>
              <a:rPr lang="it-IT" dirty="0"/>
              <a:t>Possono essere nominati più consulenti soltanto in caso di grave necessità o quando la legge espressamente lo dispone </a:t>
            </a:r>
            <a:r>
              <a:rPr lang="it-IT" baseline="30000" dirty="0">
                <a:hlinkClick r:id="rId13"/>
              </a:rPr>
              <a:t>(5</a:t>
            </a:r>
            <a:r>
              <a:rPr lang="it-IT" baseline="30000" dirty="0" smtClean="0">
                <a:hlinkClick r:id="rId13"/>
              </a:rPr>
              <a:t>)</a:t>
            </a:r>
            <a:r>
              <a:rPr lang="it-IT" dirty="0" smtClean="0"/>
              <a:t>.</a:t>
            </a:r>
            <a:endParaRPr lang="it-IT" dirty="0"/>
          </a:p>
        </p:txBody>
      </p:sp>
    </p:spTree>
    <p:extLst>
      <p:ext uri="{BB962C8B-B14F-4D97-AF65-F5344CB8AC3E}">
        <p14:creationId xmlns:p14="http://schemas.microsoft.com/office/powerpoint/2010/main" val="3974952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6952"/>
            <a:ext cx="9905999" cy="5611835"/>
          </a:xfrm>
        </p:spPr>
        <p:txBody>
          <a:bodyPr>
            <a:normAutofit fontScale="70000" lnSpcReduction="20000"/>
          </a:bodyPr>
          <a:lstStyle/>
          <a:p>
            <a:r>
              <a:rPr lang="it-IT" i="1" dirty="0"/>
              <a:t>(1) Il giudice istruttore può farsi assistere da uno o più consulenti tecnici (quali ingegneri, architetti, medici o altri professionisti), per l'intero processo o per il compimento di singoli atti, quando ciò risulti "necessario" (</a:t>
            </a:r>
            <a:r>
              <a:rPr lang="it-IT" i="1" u="sng" dirty="0">
                <a:hlinkClick r:id="rId2" tooltip="Consulente tecnico"/>
              </a:rPr>
              <a:t>art. 61 del </a:t>
            </a:r>
            <a:r>
              <a:rPr lang="it-IT" i="1" u="sng" dirty="0" err="1">
                <a:hlinkClick r:id="rId2" tooltip="Consulente tecnico"/>
              </a:rPr>
              <a:t>c.p.c.</a:t>
            </a:r>
            <a:r>
              <a:rPr lang="it-IT" i="1" dirty="0"/>
              <a:t>). La necessità è valutata discrezionalmente dal giudice, che può disattendere le richieste di parte e fare ricorso anche a conoscenze specialistiche che egli stesso abbia acquisito direttamente attraverso studi o ricerche personali.</a:t>
            </a:r>
          </a:p>
          <a:p>
            <a:r>
              <a:rPr lang="it-IT" i="1" dirty="0"/>
              <a:t>(2) Il giudice istruttore nomina il consulente tecnico d'ufficio con un'ordinanza istruttoria, tipicamente revocabile e modificabile da colui che l'ha pronunciata (</a:t>
            </a:r>
            <a:r>
              <a:rPr lang="it-IT" i="1" u="sng" dirty="0">
                <a:hlinkClick r:id="rId3" tooltip="Effetti e revoca delle ordinanze"/>
              </a:rPr>
              <a:t>art. 177 del </a:t>
            </a:r>
            <a:r>
              <a:rPr lang="it-IT" i="1" u="sng" dirty="0" err="1">
                <a:hlinkClick r:id="rId3" tooltip="Effetti e revoca delle ordinanze"/>
              </a:rPr>
              <a:t>c.p.c.</a:t>
            </a:r>
            <a:r>
              <a:rPr lang="it-IT" i="1" dirty="0"/>
              <a:t>) e non vincolante per il collegio in sede decisionale (</a:t>
            </a:r>
            <a:r>
              <a:rPr lang="it-IT" i="1" u="sng" dirty="0">
                <a:hlinkClick r:id="rId4" tooltip="Controllo del collegio sulle ordinanze"/>
              </a:rPr>
              <a:t>art. 178 del </a:t>
            </a:r>
            <a:r>
              <a:rPr lang="it-IT" i="1" u="sng" dirty="0" err="1">
                <a:hlinkClick r:id="rId4" tooltip="Controllo del collegio sulle ordinanze"/>
              </a:rPr>
              <a:t>c.p.c.</a:t>
            </a:r>
            <a:r>
              <a:rPr lang="it-IT" i="1" dirty="0"/>
              <a:t>).</a:t>
            </a:r>
          </a:p>
          <a:p>
            <a:r>
              <a:rPr lang="it-IT" i="1" dirty="0"/>
              <a:t>(3) Comma così sostituito dalla legge 18 giugno 2009, n. 69, con decorrenza dal 4 luglio 2009.</a:t>
            </a:r>
            <a:br>
              <a:rPr lang="it-IT" i="1" dirty="0"/>
            </a:br>
            <a:r>
              <a:rPr lang="it-IT" sz="1900" i="1" dirty="0"/>
              <a:t>Il comma previgente recitava: "Nei casi di cui agli artt. 61 ss. Il giudice istruttore, con l’ordinanza prevista nell’art. 187 ultimo comma o con altra successiva, nomina un consulente tecnico e fissa l’udienza nella quale questi deve comparire".</a:t>
            </a:r>
            <a:br>
              <a:rPr lang="it-IT" sz="1900" i="1" dirty="0"/>
            </a:br>
            <a:r>
              <a:rPr lang="it-IT" i="1" dirty="0"/>
              <a:t>Il giudice può nominare il C.T.U. in qualunque momento del processo, addirittura già nella prima udienza di trattazione ex </a:t>
            </a:r>
            <a:r>
              <a:rPr lang="it-IT" i="1" u="sng" dirty="0">
                <a:hlinkClick r:id="rId5" tooltip="Prima comparizione delle parti e trattazione della causa"/>
              </a:rPr>
              <a:t>art. 183 del </a:t>
            </a:r>
            <a:r>
              <a:rPr lang="it-IT" i="1" u="sng" dirty="0" err="1">
                <a:hlinkClick r:id="rId5" tooltip="Prima comparizione delle parti e trattazione della causa"/>
              </a:rPr>
              <a:t>c.p.c.</a:t>
            </a:r>
            <a:r>
              <a:rPr lang="it-IT" i="1" dirty="0"/>
              <a:t>.</a:t>
            </a:r>
            <a:br>
              <a:rPr lang="it-IT" i="1" dirty="0"/>
            </a:br>
            <a:r>
              <a:rPr lang="it-IT" i="1" dirty="0"/>
              <a:t>La prassi secondo la quale il quesito veniva formulato con il provvedimento di nomina è stata recepita dalla nuova formulazione dell'articolo.</a:t>
            </a:r>
            <a:br>
              <a:rPr lang="it-IT" i="1" dirty="0"/>
            </a:br>
            <a:r>
              <a:rPr lang="it-IT" i="1" dirty="0" smtClean="0"/>
              <a:t>(</a:t>
            </a:r>
            <a:r>
              <a:rPr lang="it-IT" i="1" dirty="0"/>
              <a:t>4) Articolo modificato dal D. </a:t>
            </a:r>
            <a:r>
              <a:rPr lang="it-IT" i="1" dirty="0" err="1"/>
              <a:t>Lgs</a:t>
            </a:r>
            <a:r>
              <a:rPr lang="it-IT" i="1" dirty="0"/>
              <a:t>. 10 ottobre 2022 n. 149 (c.d. "Riforma </a:t>
            </a:r>
            <a:r>
              <a:rPr lang="it-IT" i="1" dirty="0" err="1"/>
              <a:t>Cartabia</a:t>
            </a:r>
            <a:r>
              <a:rPr lang="it-IT" i="1" dirty="0" smtClean="0"/>
              <a:t>").</a:t>
            </a:r>
            <a:endParaRPr lang="it-IT" i="1" dirty="0"/>
          </a:p>
          <a:p>
            <a:r>
              <a:rPr lang="it-IT" i="1" dirty="0" smtClean="0"/>
              <a:t>(</a:t>
            </a:r>
            <a:r>
              <a:rPr lang="it-IT" i="1" dirty="0"/>
              <a:t>5) Qualora manchi una soluzione comune ai diversi consulenti tecnici nominati, solitamente vengono redatte una relazione di maggioranza e una di minoranza, tra le quali il giudice può scegliere fornendo adeguata motivazione</a:t>
            </a:r>
            <a:r>
              <a:rPr lang="it-IT" i="1" dirty="0" smtClean="0"/>
              <a:t>.</a:t>
            </a:r>
            <a:endParaRPr lang="it-IT" i="1" dirty="0"/>
          </a:p>
        </p:txBody>
      </p:sp>
    </p:spTree>
    <p:extLst>
      <p:ext uri="{BB962C8B-B14F-4D97-AF65-F5344CB8AC3E}">
        <p14:creationId xmlns:p14="http://schemas.microsoft.com/office/powerpoint/2010/main" val="160158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LA NORMATIVA .2</a:t>
            </a:r>
            <a:endParaRPr lang="it-IT" dirty="0"/>
          </a:p>
        </p:txBody>
      </p:sp>
      <p:sp>
        <p:nvSpPr>
          <p:cNvPr id="3" name="Segnaposto contenuto 2"/>
          <p:cNvSpPr>
            <a:spLocks noGrp="1"/>
          </p:cNvSpPr>
          <p:nvPr>
            <p:ph idx="1"/>
          </p:nvPr>
        </p:nvSpPr>
        <p:spPr>
          <a:xfrm>
            <a:off x="1141412" y="2249487"/>
            <a:ext cx="9905999" cy="3320040"/>
          </a:xfrm>
        </p:spPr>
        <p:txBody>
          <a:bodyPr>
            <a:normAutofit/>
          </a:bodyPr>
          <a:lstStyle/>
          <a:p>
            <a:pPr marL="0" indent="0" algn="ctr">
              <a:buNone/>
            </a:pPr>
            <a:r>
              <a:rPr lang="it-IT" dirty="0"/>
              <a:t> </a:t>
            </a:r>
            <a:r>
              <a:rPr lang="it-IT" dirty="0" smtClean="0"/>
              <a:t>CODICE DI PROCEDURA CIVILE </a:t>
            </a:r>
          </a:p>
          <a:p>
            <a:pPr marL="0" indent="0" algn="ctr">
              <a:buNone/>
            </a:pPr>
            <a:r>
              <a:rPr lang="it-IT" dirty="0" smtClean="0"/>
              <a:t>LIBRO </a:t>
            </a:r>
            <a:r>
              <a:rPr lang="it-IT" dirty="0"/>
              <a:t>SECONDO - Del processo di cognizione </a:t>
            </a:r>
          </a:p>
          <a:p>
            <a:pPr marL="0" indent="0" algn="ctr">
              <a:buNone/>
            </a:pPr>
            <a:r>
              <a:rPr lang="it-IT" dirty="0" smtClean="0"/>
              <a:t>Titolo </a:t>
            </a:r>
            <a:r>
              <a:rPr lang="it-IT" dirty="0"/>
              <a:t>I - Del procedimento davanti al tribunale </a:t>
            </a:r>
            <a:endParaRPr lang="it-IT" dirty="0" smtClean="0"/>
          </a:p>
          <a:p>
            <a:pPr marL="0" indent="0" algn="ctr">
              <a:buNone/>
            </a:pPr>
            <a:r>
              <a:rPr lang="it-IT" dirty="0" smtClean="0"/>
              <a:t>Capo </a:t>
            </a:r>
            <a:r>
              <a:rPr lang="it-IT" dirty="0"/>
              <a:t>II - Dell'istruzione della causa </a:t>
            </a:r>
            <a:endParaRPr lang="it-IT" dirty="0" smtClean="0"/>
          </a:p>
          <a:p>
            <a:pPr marL="0" indent="0" algn="ctr">
              <a:buNone/>
            </a:pPr>
            <a:r>
              <a:rPr lang="it-IT" dirty="0" smtClean="0"/>
              <a:t>Sezione </a:t>
            </a:r>
            <a:r>
              <a:rPr lang="it-IT" dirty="0"/>
              <a:t>III - Dell'istruzione </a:t>
            </a:r>
            <a:r>
              <a:rPr lang="it-IT" dirty="0" smtClean="0"/>
              <a:t>probatoria</a:t>
            </a:r>
            <a:endParaRPr lang="it-IT" dirty="0"/>
          </a:p>
        </p:txBody>
      </p:sp>
    </p:spTree>
    <p:extLst>
      <p:ext uri="{BB962C8B-B14F-4D97-AF65-F5344CB8AC3E}">
        <p14:creationId xmlns:p14="http://schemas.microsoft.com/office/powerpoint/2010/main" val="422742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192</a:t>
            </a:r>
            <a:br>
              <a:rPr lang="it-IT" dirty="0" smtClean="0"/>
            </a:br>
            <a:r>
              <a:rPr lang="it-IT" dirty="0" smtClean="0"/>
              <a:t>Astensione </a:t>
            </a:r>
            <a:r>
              <a:rPr lang="it-IT" dirty="0"/>
              <a:t>e ricusazione del consulente</a:t>
            </a:r>
          </a:p>
        </p:txBody>
      </p:sp>
      <p:sp>
        <p:nvSpPr>
          <p:cNvPr id="3" name="Segnaposto contenuto 2"/>
          <p:cNvSpPr>
            <a:spLocks noGrp="1"/>
          </p:cNvSpPr>
          <p:nvPr>
            <p:ph idx="1"/>
          </p:nvPr>
        </p:nvSpPr>
        <p:spPr/>
        <p:txBody>
          <a:bodyPr>
            <a:normAutofit fontScale="92500" lnSpcReduction="10000"/>
          </a:bodyPr>
          <a:lstStyle/>
          <a:p>
            <a:r>
              <a:rPr lang="it-IT" dirty="0"/>
              <a:t>L'</a:t>
            </a:r>
            <a:r>
              <a:rPr lang="it-IT" u="sng" dirty="0">
                <a:hlinkClick r:id="rId2" tooltip="Dizionario Giuridico: Ordinanza"/>
              </a:rPr>
              <a:t>ordinanza</a:t>
            </a:r>
            <a:r>
              <a:rPr lang="it-IT" dirty="0"/>
              <a:t> è </a:t>
            </a:r>
            <a:r>
              <a:rPr lang="it-IT" u="sng" dirty="0">
                <a:hlinkClick r:id="rId3" tooltip="Dizionario Giuridico: Notificazione processuale"/>
              </a:rPr>
              <a:t>notificata</a:t>
            </a:r>
            <a:r>
              <a:rPr lang="it-IT" dirty="0"/>
              <a:t> al </a:t>
            </a:r>
            <a:r>
              <a:rPr lang="it-IT" u="sng" dirty="0">
                <a:hlinkClick r:id="rId4" tooltip="Dizionario Giuridico: Consulente tecnico"/>
              </a:rPr>
              <a:t>consulente tecnico</a:t>
            </a:r>
            <a:r>
              <a:rPr lang="it-IT" dirty="0"/>
              <a:t> a cura del </a:t>
            </a:r>
            <a:r>
              <a:rPr lang="it-IT" u="sng" dirty="0">
                <a:hlinkClick r:id="rId5" tooltip="Dizionario Giuridico: Cancelliere"/>
              </a:rPr>
              <a:t>cancelliere</a:t>
            </a:r>
            <a:r>
              <a:rPr lang="it-IT" dirty="0"/>
              <a:t>, con invito a comparire all'udienza fissata dal giudice.</a:t>
            </a:r>
          </a:p>
          <a:p>
            <a:r>
              <a:rPr lang="it-IT" dirty="0"/>
              <a:t>Il consulente che non ritiene di accettare l'incarico o quello che, obbligato a prestare il suo ufficio, intende </a:t>
            </a:r>
            <a:r>
              <a:rPr lang="it-IT" u="sng" dirty="0">
                <a:hlinkClick r:id="rId6" tooltip="Dizionario Giuridico: Astensione (del professionista)"/>
              </a:rPr>
              <a:t>astenersi</a:t>
            </a:r>
            <a:r>
              <a:rPr lang="it-IT" dirty="0"/>
              <a:t>, deve farne denuncia o istanza al giudice che l'ha nominato almeno tre giorni prima dell'udienza di comparizione </a:t>
            </a:r>
            <a:r>
              <a:rPr lang="it-IT" baseline="30000" dirty="0">
                <a:hlinkClick r:id="rId7"/>
              </a:rPr>
              <a:t>(1)</a:t>
            </a:r>
            <a:r>
              <a:rPr lang="it-IT" dirty="0"/>
              <a:t>; nello stesso termine le parti debbono proporre le loro istanze di </a:t>
            </a:r>
            <a:r>
              <a:rPr lang="it-IT" u="sng" dirty="0">
                <a:hlinkClick r:id="rId8" tooltip="Dizionario Giuridico: Ricusazione del professionista"/>
              </a:rPr>
              <a:t>ricusazione</a:t>
            </a:r>
            <a:r>
              <a:rPr lang="it-IT" dirty="0"/>
              <a:t>, depositando nella cancelleria </a:t>
            </a:r>
            <a:r>
              <a:rPr lang="it-IT" u="sng" dirty="0">
                <a:hlinkClick r:id="rId9" tooltip="Dizionario Giuridico: Ricorso"/>
              </a:rPr>
              <a:t>ricorso</a:t>
            </a:r>
            <a:r>
              <a:rPr lang="it-IT" dirty="0"/>
              <a:t> al </a:t>
            </a:r>
            <a:r>
              <a:rPr lang="it-IT" u="sng" dirty="0">
                <a:hlinkClick r:id="rId10" tooltip="Dizionario Giuridico: Giudice istruttore"/>
              </a:rPr>
              <a:t>giudice istruttore</a:t>
            </a:r>
            <a:r>
              <a:rPr lang="it-IT" dirty="0"/>
              <a:t> </a:t>
            </a:r>
            <a:r>
              <a:rPr lang="it-IT" baseline="30000" dirty="0">
                <a:hlinkClick r:id="rId11"/>
              </a:rPr>
              <a:t>(2)</a:t>
            </a:r>
            <a:r>
              <a:rPr lang="it-IT" dirty="0"/>
              <a:t>.</a:t>
            </a:r>
          </a:p>
          <a:p>
            <a:r>
              <a:rPr lang="it-IT" dirty="0"/>
              <a:t>Questi provvede con ordinanza non impugnabile [89 </a:t>
            </a:r>
            <a:r>
              <a:rPr lang="it-IT" dirty="0" err="1"/>
              <a:t>disp</a:t>
            </a:r>
            <a:r>
              <a:rPr lang="it-IT" dirty="0"/>
              <a:t>. </a:t>
            </a:r>
            <a:r>
              <a:rPr lang="it-IT" dirty="0" err="1"/>
              <a:t>att</a:t>
            </a:r>
            <a:r>
              <a:rPr lang="it-IT" dirty="0"/>
              <a:t>.] </a:t>
            </a:r>
            <a:r>
              <a:rPr lang="it-IT" baseline="30000" dirty="0">
                <a:hlinkClick r:id="rId12"/>
              </a:rPr>
              <a:t>(3</a:t>
            </a:r>
            <a:r>
              <a:rPr lang="it-IT" baseline="30000" dirty="0" smtClean="0">
                <a:hlinkClick r:id="rId12"/>
              </a:rPr>
              <a:t>)</a:t>
            </a:r>
            <a:r>
              <a:rPr lang="it-IT" dirty="0" smtClean="0"/>
              <a:t>.</a:t>
            </a:r>
            <a:endParaRPr lang="it-IT" dirty="0"/>
          </a:p>
        </p:txBody>
      </p:sp>
    </p:spTree>
    <p:extLst>
      <p:ext uri="{BB962C8B-B14F-4D97-AF65-F5344CB8AC3E}">
        <p14:creationId xmlns:p14="http://schemas.microsoft.com/office/powerpoint/2010/main" val="369462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65265"/>
            <a:ext cx="9905999" cy="5225936"/>
          </a:xfrm>
        </p:spPr>
        <p:txBody>
          <a:bodyPr>
            <a:normAutofit fontScale="92500" lnSpcReduction="10000"/>
          </a:bodyPr>
          <a:lstStyle/>
          <a:p>
            <a:r>
              <a:rPr lang="it-IT" i="1" dirty="0"/>
              <a:t>(1) La norma distingue tra il </a:t>
            </a:r>
            <a:r>
              <a:rPr lang="it-IT" i="1" dirty="0" err="1"/>
              <a:t>c.t.u</a:t>
            </a:r>
            <a:r>
              <a:rPr lang="it-IT" i="1" dirty="0"/>
              <a:t>. </a:t>
            </a:r>
            <a:r>
              <a:rPr lang="it-IT" b="1" i="1" dirty="0"/>
              <a:t>non iscritto</a:t>
            </a:r>
            <a:r>
              <a:rPr lang="it-IT" i="1" dirty="0"/>
              <a:t> nell'albo speciale del tribunale (13 </a:t>
            </a:r>
            <a:r>
              <a:rPr lang="it-IT" i="1" dirty="0" err="1"/>
              <a:t>disp</a:t>
            </a:r>
            <a:r>
              <a:rPr lang="it-IT" i="1" dirty="0"/>
              <a:t>. </a:t>
            </a:r>
            <a:r>
              <a:rPr lang="it-IT" i="1" dirty="0" err="1"/>
              <a:t>att</a:t>
            </a:r>
            <a:r>
              <a:rPr lang="it-IT" i="1" dirty="0"/>
              <a:t>.), che ha la possibilità di non accettare l'incarico senza dover motivare tale scelta (con l'unico dovere di denunciare tale intenzione al giudice che lo ha nominato) e il consulente tecnico </a:t>
            </a:r>
            <a:r>
              <a:rPr lang="it-IT" b="1" i="1" dirty="0"/>
              <a:t>iscritto</a:t>
            </a:r>
            <a:r>
              <a:rPr lang="it-IT" i="1" dirty="0"/>
              <a:t> nell'albo: quest'ultimo, al contrario, ha l'obbligo di prestare il suo ufficio, a meno che sussista un valido motivo di astensione, per l'istanza della quale il consulente deve depositare apposito ricorso.</a:t>
            </a:r>
          </a:p>
          <a:p>
            <a:r>
              <a:rPr lang="it-IT" i="1" dirty="0"/>
              <a:t>(2) Le parti possono ricusare il consulente tecnico d'ufficio per i motivi di cui agli artt. </a:t>
            </a:r>
            <a:r>
              <a:rPr lang="it-IT" i="1" u="sng" dirty="0">
                <a:hlinkClick r:id="rId2" tooltip="Astensione del giudice"/>
              </a:rPr>
              <a:t>51</a:t>
            </a:r>
            <a:r>
              <a:rPr lang="it-IT" i="1" dirty="0"/>
              <a:t> e </a:t>
            </a:r>
            <a:r>
              <a:rPr lang="it-IT" i="1" u="sng" dirty="0">
                <a:hlinkClick r:id="rId3" tooltip="Ricusazione del giudice"/>
              </a:rPr>
              <a:t>52</a:t>
            </a:r>
            <a:r>
              <a:rPr lang="it-IT" i="1" dirty="0"/>
              <a:t> </a:t>
            </a:r>
            <a:r>
              <a:rPr lang="it-IT" i="1" dirty="0" err="1"/>
              <a:t>c.p.c.</a:t>
            </a:r>
            <a:r>
              <a:rPr lang="it-IT" i="1" dirty="0"/>
              <a:t> Per la presentazione dell'istanza è previsto un termine di almeno tre giorni antecedenti all'udienza di comparizione: sulla natura perentoria o meno del termine vi è discordanza di opinioni.</a:t>
            </a:r>
          </a:p>
          <a:p>
            <a:r>
              <a:rPr lang="it-IT" i="1" dirty="0"/>
              <a:t>(3) Il provvedimento del giudice istruttore relativo all'istanza di astensione o ricusazione è steso in calce al ricorso del consulente o della parte. Il </a:t>
            </a:r>
            <a:r>
              <a:rPr lang="it-IT" i="1" dirty="0" err="1"/>
              <a:t>c.t.u</a:t>
            </a:r>
            <a:r>
              <a:rPr lang="it-IT" i="1" dirty="0"/>
              <a:t>. è tenuto a comparire davanti al giudice istruttore anche se è stato nominato dal collegio.</a:t>
            </a:r>
          </a:p>
          <a:p>
            <a:endParaRPr lang="it-IT" dirty="0"/>
          </a:p>
        </p:txBody>
      </p:sp>
    </p:spTree>
    <p:extLst>
      <p:ext uri="{BB962C8B-B14F-4D97-AF65-F5344CB8AC3E}">
        <p14:creationId xmlns:p14="http://schemas.microsoft.com/office/powerpoint/2010/main" val="317493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193 Giuramento del consulente</a:t>
            </a:r>
          </a:p>
        </p:txBody>
      </p:sp>
      <p:sp>
        <p:nvSpPr>
          <p:cNvPr id="3" name="Segnaposto contenuto 2"/>
          <p:cNvSpPr>
            <a:spLocks noGrp="1"/>
          </p:cNvSpPr>
          <p:nvPr>
            <p:ph idx="1"/>
          </p:nvPr>
        </p:nvSpPr>
        <p:spPr/>
        <p:txBody>
          <a:bodyPr>
            <a:normAutofit fontScale="92500" lnSpcReduction="10000"/>
          </a:bodyPr>
          <a:lstStyle/>
          <a:p>
            <a:r>
              <a:rPr lang="it-IT" dirty="0"/>
              <a:t>All'udienza di comparizione il </a:t>
            </a:r>
            <a:r>
              <a:rPr lang="it-IT" u="sng" dirty="0">
                <a:hlinkClick r:id="rId2" tooltip="Dizionario Giuridico: Giudice istruttore"/>
              </a:rPr>
              <a:t>giudice istruttore</a:t>
            </a:r>
            <a:r>
              <a:rPr lang="it-IT" dirty="0"/>
              <a:t> ricorda al </a:t>
            </a:r>
            <a:r>
              <a:rPr lang="it-IT" u="sng" dirty="0">
                <a:hlinkClick r:id="rId3" tooltip="Dizionario Giuridico: Consulente tecnico"/>
              </a:rPr>
              <a:t>consulente</a:t>
            </a:r>
            <a:r>
              <a:rPr lang="it-IT" dirty="0"/>
              <a:t> l'importanza delle funzioni che è chiamato ad adempiere, e ne riceve il giuramento di bene e fedelmente adempiere le funzioni affidategli al solo scopo di fare conoscere al giudice la verità [19 </a:t>
            </a:r>
            <a:r>
              <a:rPr lang="it-IT" dirty="0" err="1"/>
              <a:t>disp</a:t>
            </a:r>
            <a:r>
              <a:rPr lang="it-IT" dirty="0"/>
              <a:t>. </a:t>
            </a:r>
            <a:r>
              <a:rPr lang="it-IT" dirty="0" err="1"/>
              <a:t>att</a:t>
            </a:r>
            <a:r>
              <a:rPr lang="it-IT" dirty="0"/>
              <a:t>.]</a:t>
            </a:r>
            <a:r>
              <a:rPr lang="it-IT" baseline="30000" dirty="0">
                <a:hlinkClick r:id="rId4"/>
              </a:rPr>
              <a:t>(1)</a:t>
            </a:r>
            <a:r>
              <a:rPr lang="it-IT" dirty="0"/>
              <a:t>.</a:t>
            </a:r>
          </a:p>
          <a:p>
            <a:r>
              <a:rPr lang="it-IT" dirty="0"/>
              <a:t>In luogo della fissazione dell'udienza di comparizione per il giuramento del </a:t>
            </a:r>
            <a:r>
              <a:rPr lang="it-IT" u="sng" dirty="0">
                <a:hlinkClick r:id="rId3" tooltip="Dizionario Giuridico: Consulente tecnico"/>
              </a:rPr>
              <a:t>consulente tecnico</a:t>
            </a:r>
            <a:r>
              <a:rPr lang="it-IT" dirty="0"/>
              <a:t> d'ufficio il giudice può assegnare un termine per il deposito di una dichiarazione sottoscritta dal consulente con firma digitale, recante il giuramento previsto dal primo comma. Con il medesimo provvedimento il giudice fissa i </a:t>
            </a:r>
            <a:r>
              <a:rPr lang="it-IT" u="sng" dirty="0">
                <a:hlinkClick r:id="rId5" tooltip="Dizionario Giuridico: Termini"/>
              </a:rPr>
              <a:t>termini</a:t>
            </a:r>
            <a:r>
              <a:rPr lang="it-IT" dirty="0"/>
              <a:t> previsti dall'articolo </a:t>
            </a:r>
            <a:r>
              <a:rPr lang="it-IT" u="sng" dirty="0">
                <a:hlinkClick r:id="rId6" tooltip="Processo verbale e relazione"/>
              </a:rPr>
              <a:t>195</a:t>
            </a:r>
            <a:r>
              <a:rPr lang="it-IT" dirty="0"/>
              <a:t>, terzo comma</a:t>
            </a:r>
            <a:r>
              <a:rPr lang="it-IT" baseline="30000" dirty="0">
                <a:hlinkClick r:id="rId7"/>
              </a:rPr>
              <a:t>(2)</a:t>
            </a:r>
            <a:r>
              <a:rPr lang="it-IT" dirty="0"/>
              <a:t>.</a:t>
            </a:r>
          </a:p>
          <a:p>
            <a:endParaRPr lang="it-IT" dirty="0"/>
          </a:p>
        </p:txBody>
      </p:sp>
    </p:spTree>
    <p:extLst>
      <p:ext uri="{BB962C8B-B14F-4D97-AF65-F5344CB8AC3E}">
        <p14:creationId xmlns:p14="http://schemas.microsoft.com/office/powerpoint/2010/main" val="393500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6953"/>
            <a:ext cx="9905999" cy="5234248"/>
          </a:xfrm>
        </p:spPr>
        <p:txBody>
          <a:bodyPr>
            <a:normAutofit fontScale="62500" lnSpcReduction="20000"/>
          </a:bodyPr>
          <a:lstStyle/>
          <a:p>
            <a:r>
              <a:rPr lang="it-IT" i="1" dirty="0"/>
              <a:t>(1) Il giuramento può essere prestato anche in un momento successivo al conferimento dell'incarico, prima del deposito della relazione peritale.</a:t>
            </a:r>
            <a:br>
              <a:rPr lang="it-IT" i="1" dirty="0"/>
            </a:br>
            <a:r>
              <a:rPr lang="it-IT" i="1" dirty="0"/>
              <a:t>Il rifiuto di prestare giuramento da parte del consulente iscritto negli appositi albi speciali è punito con la reclusione fino a sei mesi o con la multa da euro trenta a </a:t>
            </a:r>
            <a:r>
              <a:rPr lang="it-IT" i="1" dirty="0" err="1"/>
              <a:t>cinquecentosedici</a:t>
            </a:r>
            <a:r>
              <a:rPr lang="it-IT" i="1" dirty="0"/>
              <a:t> (</a:t>
            </a:r>
            <a:r>
              <a:rPr lang="it-IT" i="1" u="sng" dirty="0">
                <a:hlinkClick r:id="rId2" tooltip="Rifiuto di uffici legalmente dovuti"/>
              </a:rPr>
              <a:t>art. 366 del c.p.</a:t>
            </a:r>
            <a:r>
              <a:rPr lang="it-IT" i="1" dirty="0"/>
              <a:t>, secondo </a:t>
            </a:r>
            <a:r>
              <a:rPr lang="it-IT" i="1" dirty="0" smtClean="0"/>
              <a:t>comma «</a:t>
            </a:r>
            <a:r>
              <a:rPr lang="it-IT" b="1" dirty="0" smtClean="0"/>
              <a:t>Rifiuto </a:t>
            </a:r>
            <a:r>
              <a:rPr lang="it-IT" b="1" dirty="0"/>
              <a:t>di uffici legalmente </a:t>
            </a:r>
            <a:r>
              <a:rPr lang="it-IT" b="1" dirty="0" smtClean="0"/>
              <a:t>dovuti»</a:t>
            </a:r>
            <a:r>
              <a:rPr lang="it-IT" i="1" dirty="0" smtClean="0"/>
              <a:t>).</a:t>
            </a:r>
            <a:endParaRPr lang="it-IT" i="1" dirty="0"/>
          </a:p>
          <a:p>
            <a:r>
              <a:rPr lang="it-IT" i="1" dirty="0"/>
              <a:t>(2) Comma inserito dal D. </a:t>
            </a:r>
            <a:r>
              <a:rPr lang="it-IT" i="1" dirty="0" err="1"/>
              <a:t>Lgs</a:t>
            </a:r>
            <a:r>
              <a:rPr lang="it-IT" i="1" dirty="0"/>
              <a:t>. 10 ottobre 2022, n. 149 (c.d. "Riforma </a:t>
            </a:r>
            <a:r>
              <a:rPr lang="it-IT" i="1" dirty="0" err="1"/>
              <a:t>Cartabia</a:t>
            </a:r>
            <a:r>
              <a:rPr lang="it-IT" i="1" dirty="0"/>
              <a:t>").</a:t>
            </a:r>
            <a:br>
              <a:rPr lang="it-IT" i="1" dirty="0"/>
            </a:br>
            <a:r>
              <a:rPr lang="it-IT" i="1" dirty="0"/>
              <a:t>Il D. </a:t>
            </a:r>
            <a:r>
              <a:rPr lang="it-IT" i="1" dirty="0" err="1"/>
              <a:t>Lgs</a:t>
            </a:r>
            <a:r>
              <a:rPr lang="it-IT" i="1" dirty="0"/>
              <a:t>. 10 ottobre 2022, n. 149, come modificato dalla L. 29 dicembre 2022, n. 197, ha disposto:</a:t>
            </a:r>
            <a:br>
              <a:rPr lang="it-IT" i="1" dirty="0"/>
            </a:br>
            <a:r>
              <a:rPr lang="it-IT" i="1" dirty="0"/>
              <a:t>- (con l'art. 35, comma 2) che "Salvo quanto previsto dal secondo periodo, le disposizioni degli articoli 127, terzo comma, 127-bis, 127-ter e 193, secondo comma, del codice di procedura civile, quelle previste dal capo I del titolo V-ter delle disposizioni per l'attuazione del codice di procedura civile e disposizioni transitorie, di cui al regio decreto 18 dicembre 1941, n. 1368, nonché quelle previste dall'articolo 196-duodecies delle medesime disposizioni per l'attuazione del codice di procedura civile e disposizioni transitorie, introdotti dal presente decreto, si applicano a decorrere dal 1° gennaio 2023 anche ai procedimenti civili pendenti davanti al tribunale, alla corte di appello e alla Corte di cassazione. Le disposizioni degli articoli 196-quater e 196-sexies delle disposizioni per l'attuazione del codice di procedura civile e disposizioni transitorie, introdotti dal presente decreto, si applicano ai dipendenti di cui si avvalgono le pubbliche amministrazioni per stare in giudizio personalmente dal 28 febbraio 2023";</a:t>
            </a:r>
            <a:br>
              <a:rPr lang="it-IT" i="1" dirty="0"/>
            </a:br>
            <a:r>
              <a:rPr lang="it-IT" i="1" dirty="0"/>
              <a:t>- (con l'art. 35, comma 3) che "Davanti al giudice di pace, al tribunale per i minorenni, al commissario per la liquidazione degli usi civici e al tribunale superiore delle acque pubbliche, le disposizioni degli articoli 127, terzo comma, 127-bis, 127-ter e 193, secondo comma, del codice di procedura civile e quelle dell'articolo 196-duodecies delle disposizioni per l'attuazione del codice di procedura civile e disposizioni transitorie, di cui al regio decreto 18 dicembre 1941, n. 1368, introdotti dal presente decreto, hanno effetto a decorrere dal 1° gennaio 2023 anche per i procedimenti civili pendenti a tale data</a:t>
            </a:r>
            <a:r>
              <a:rPr lang="it-IT" i="1" dirty="0" smtClean="0"/>
              <a:t>".</a:t>
            </a:r>
            <a:endParaRPr lang="it-IT" i="1" dirty="0"/>
          </a:p>
        </p:txBody>
      </p:sp>
    </p:spTree>
    <p:extLst>
      <p:ext uri="{BB962C8B-B14F-4D97-AF65-F5344CB8AC3E}">
        <p14:creationId xmlns:p14="http://schemas.microsoft.com/office/powerpoint/2010/main" val="2323524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194 </a:t>
            </a:r>
            <a:r>
              <a:rPr lang="it-IT" dirty="0" smtClean="0"/>
              <a:t>Attività </a:t>
            </a:r>
            <a:r>
              <a:rPr lang="it-IT" dirty="0"/>
              <a:t>del consulente</a:t>
            </a:r>
          </a:p>
        </p:txBody>
      </p:sp>
      <p:sp>
        <p:nvSpPr>
          <p:cNvPr id="3" name="Segnaposto contenuto 2"/>
          <p:cNvSpPr>
            <a:spLocks noGrp="1"/>
          </p:cNvSpPr>
          <p:nvPr>
            <p:ph idx="1"/>
          </p:nvPr>
        </p:nvSpPr>
        <p:spPr/>
        <p:txBody>
          <a:bodyPr>
            <a:normAutofit fontScale="92500" lnSpcReduction="10000"/>
          </a:bodyPr>
          <a:lstStyle/>
          <a:p>
            <a:r>
              <a:rPr lang="it-IT" dirty="0"/>
              <a:t>Il </a:t>
            </a:r>
            <a:r>
              <a:rPr lang="it-IT" u="sng" dirty="0">
                <a:hlinkClick r:id="rId2" tooltip="Dizionario Giuridico: Consulente tecnico"/>
              </a:rPr>
              <a:t>consulente tecnico</a:t>
            </a:r>
            <a:r>
              <a:rPr lang="it-IT" dirty="0"/>
              <a:t> assiste alle </a:t>
            </a:r>
            <a:r>
              <a:rPr lang="it-IT" u="sng" dirty="0">
                <a:hlinkClick r:id="rId3" tooltip="Dizionario Giuridico: Udienza"/>
              </a:rPr>
              <a:t>udienze</a:t>
            </a:r>
            <a:r>
              <a:rPr lang="it-IT" dirty="0"/>
              <a:t> alle quali è invitato dal </a:t>
            </a:r>
            <a:r>
              <a:rPr lang="it-IT" u="sng" dirty="0">
                <a:hlinkClick r:id="rId4" tooltip="Dizionario Giuridico: Giudice istruttore"/>
              </a:rPr>
              <a:t>giudice istruttore</a:t>
            </a:r>
            <a:r>
              <a:rPr lang="it-IT" dirty="0"/>
              <a:t>; compie, anche fuori della </a:t>
            </a:r>
            <a:r>
              <a:rPr lang="it-IT" u="sng" dirty="0">
                <a:hlinkClick r:id="rId5" tooltip="Dizionario Giuridico: Circoscrizione giudiziaria"/>
              </a:rPr>
              <a:t>circoscrizione giudiziaria</a:t>
            </a:r>
            <a:r>
              <a:rPr lang="it-IT" dirty="0"/>
              <a:t>, le indagini di cui all'articolo </a:t>
            </a:r>
            <a:r>
              <a:rPr lang="it-IT" u="sng" dirty="0">
                <a:hlinkClick r:id="rId6" tooltip="Attività del consulente"/>
              </a:rPr>
              <a:t>62</a:t>
            </a:r>
            <a:r>
              <a:rPr lang="it-IT" dirty="0"/>
              <a:t> </a:t>
            </a:r>
            <a:r>
              <a:rPr lang="it-IT" baseline="30000" dirty="0">
                <a:hlinkClick r:id="rId7"/>
              </a:rPr>
              <a:t>(1)</a:t>
            </a:r>
            <a:r>
              <a:rPr lang="it-IT" dirty="0"/>
              <a:t>, da sé solo o insieme col giudice secondo che questi dispone. Può essere autorizzato a domandare chiarimenti alle parti, ad assumere informazioni da terzi </a:t>
            </a:r>
            <a:r>
              <a:rPr lang="it-IT" baseline="30000" dirty="0">
                <a:hlinkClick r:id="rId8"/>
              </a:rPr>
              <a:t>(2)</a:t>
            </a:r>
            <a:r>
              <a:rPr lang="it-IT" dirty="0"/>
              <a:t> e a eseguire piante, calchi e rilievi </a:t>
            </a:r>
            <a:r>
              <a:rPr lang="it-IT" baseline="30000" dirty="0">
                <a:hlinkClick r:id="rId9"/>
              </a:rPr>
              <a:t>(3)</a:t>
            </a:r>
            <a:r>
              <a:rPr lang="it-IT" dirty="0"/>
              <a:t>.</a:t>
            </a:r>
          </a:p>
          <a:p>
            <a:r>
              <a:rPr lang="it-IT" dirty="0"/>
              <a:t>Anche quando il giudice dispone che il consulente compia indagini da sé solo, le parti possono intervenire alle operazioni in persona e a mezzo dei propri consulenti tecnici e dei </a:t>
            </a:r>
            <a:r>
              <a:rPr lang="it-IT" u="sng" dirty="0">
                <a:hlinkClick r:id="rId10" tooltip="Dizionario Giuridico: Procuratore (in giudizio)"/>
              </a:rPr>
              <a:t>difensori</a:t>
            </a:r>
            <a:r>
              <a:rPr lang="it-IT" dirty="0"/>
              <a:t> </a:t>
            </a:r>
            <a:r>
              <a:rPr lang="it-IT" baseline="30000" dirty="0">
                <a:hlinkClick r:id="rId11"/>
              </a:rPr>
              <a:t>(4)</a:t>
            </a:r>
            <a:r>
              <a:rPr lang="it-IT" dirty="0"/>
              <a:t>, e possono presentare al consulente, per iscritto o a voce, osservazioni e istanze [90, 91, 92 </a:t>
            </a:r>
            <a:r>
              <a:rPr lang="it-IT" dirty="0" err="1"/>
              <a:t>disp</a:t>
            </a:r>
            <a:r>
              <a:rPr lang="it-IT" dirty="0"/>
              <a:t>. </a:t>
            </a:r>
            <a:r>
              <a:rPr lang="it-IT" dirty="0" err="1"/>
              <a:t>att</a:t>
            </a:r>
            <a:r>
              <a:rPr lang="it-IT" dirty="0"/>
              <a:t>.].</a:t>
            </a:r>
          </a:p>
          <a:p>
            <a:pPr marL="0" indent="0">
              <a:buNone/>
            </a:pPr>
            <a:endParaRPr lang="it-IT" dirty="0"/>
          </a:p>
        </p:txBody>
      </p:sp>
    </p:spTree>
    <p:extLst>
      <p:ext uri="{BB962C8B-B14F-4D97-AF65-F5344CB8AC3E}">
        <p14:creationId xmlns:p14="http://schemas.microsoft.com/office/powerpoint/2010/main" val="2075320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65265"/>
            <a:ext cx="9905999" cy="5225936"/>
          </a:xfrm>
        </p:spPr>
        <p:txBody>
          <a:bodyPr>
            <a:normAutofit fontScale="62500" lnSpcReduction="20000"/>
          </a:bodyPr>
          <a:lstStyle/>
          <a:p>
            <a:r>
              <a:rPr lang="it-IT" i="1" dirty="0"/>
              <a:t>(1) Il riferimento all'</a:t>
            </a:r>
            <a:r>
              <a:rPr lang="it-IT" i="1" u="sng" dirty="0">
                <a:hlinkClick r:id="rId2" tooltip="Attività del consulente"/>
              </a:rPr>
              <a:t>art. 62 del </a:t>
            </a:r>
            <a:r>
              <a:rPr lang="it-IT" i="1" u="sng" dirty="0" err="1">
                <a:hlinkClick r:id="rId2" tooltip="Attività del consulente"/>
              </a:rPr>
              <a:t>c.p.c.</a:t>
            </a:r>
            <a:r>
              <a:rPr lang="it-IT" i="1" dirty="0"/>
              <a:t> indica le indagini che il giudice istruttore commissiona al consulente tecnico mediante la formulazione del quesito peritale.</a:t>
            </a:r>
          </a:p>
          <a:p>
            <a:r>
              <a:rPr lang="it-IT" i="1" dirty="0"/>
              <a:t>(2) Il consulente che necessiti di assumere informazioni da </a:t>
            </a:r>
            <a:r>
              <a:rPr lang="it-IT" b="1" i="1" dirty="0"/>
              <a:t>terzi </a:t>
            </a:r>
            <a:r>
              <a:rPr lang="it-IT" i="1" dirty="0"/>
              <a:t>non ha bisogno di alcuna autorizzazione se le notizie riguardino fatti secondari della controversia: diversamente, trattandosi di fatti costitutivi, sarà necessario che le parti li abbiano dedotti e provati.</a:t>
            </a:r>
            <a:br>
              <a:rPr lang="it-IT" i="1" dirty="0"/>
            </a:br>
            <a:r>
              <a:rPr lang="it-IT" i="1" dirty="0"/>
              <a:t>Quanto ai </a:t>
            </a:r>
            <a:r>
              <a:rPr lang="it-IT" b="1" i="1" dirty="0"/>
              <a:t>documenti </a:t>
            </a:r>
            <a:r>
              <a:rPr lang="it-IT" i="1" dirty="0"/>
              <a:t>non già acquisiti al processo, il consulente potrà esaminarli purché essi siano reciprocamente comunicati alle parti, per il rispetto del principio del contraddittorio.</a:t>
            </a:r>
          </a:p>
          <a:p>
            <a:r>
              <a:rPr lang="it-IT" i="1" dirty="0"/>
              <a:t>(3) Il </a:t>
            </a:r>
            <a:r>
              <a:rPr lang="it-IT" i="1" dirty="0" err="1"/>
              <a:t>c.t.u</a:t>
            </a:r>
            <a:r>
              <a:rPr lang="it-IT" i="1" dirty="0"/>
              <a:t>. è tenuto ad accertare i </a:t>
            </a:r>
            <a:r>
              <a:rPr lang="it-IT" b="1" i="1" dirty="0"/>
              <a:t>fatti di natura tecnica</a:t>
            </a:r>
            <a:r>
              <a:rPr lang="it-IT" i="1" dirty="0"/>
              <a:t> ed accessoria sottoposti alla sua indagine, non i fatti costitutivi della domanda o delle eccezioni, che vanno provati dalle parti, sulle quali incombe pur sempre l'</a:t>
            </a:r>
            <a:r>
              <a:rPr lang="it-IT" i="1" dirty="0" err="1"/>
              <a:t>onus</a:t>
            </a:r>
            <a:r>
              <a:rPr lang="it-IT" i="1" dirty="0"/>
              <a:t> probandi. Sono, infatti, destinate a non essere ammesse le richieste di </a:t>
            </a:r>
            <a:r>
              <a:rPr lang="it-IT" i="1" dirty="0" err="1"/>
              <a:t>c.t.u</a:t>
            </a:r>
            <a:r>
              <a:rPr lang="it-IT" i="1" dirty="0"/>
              <a:t>. che abbiamo fini meramente esplorativi a vantaggio di una sola delle parti.</a:t>
            </a:r>
          </a:p>
          <a:p>
            <a:r>
              <a:rPr lang="it-IT" i="1" dirty="0"/>
              <a:t>(4) Per il principio del contraddittorio, è consentito alle parti di nominare </a:t>
            </a:r>
            <a:r>
              <a:rPr lang="it-IT" b="1" i="1" dirty="0"/>
              <a:t>propri consulenti tecnici</a:t>
            </a:r>
            <a:r>
              <a:rPr lang="it-IT" i="1" dirty="0"/>
              <a:t> e di poter assistere, a mezzo di questi o dei propri difensori, alle indagini effettuate dal consulente d'ufficio senza l'intervento del giudice.</a:t>
            </a:r>
            <a:br>
              <a:rPr lang="it-IT" i="1" dirty="0"/>
            </a:br>
            <a:r>
              <a:rPr lang="it-IT" i="1" dirty="0"/>
              <a:t>Per consentire a tutti una paritaria partecipazione, il consulente tecnico è tenuto a comunicare alle parti, tramite i loro difensori o consulenti di parte, giorno, ora e luogo di inizio delle operazioni peritali. In mancanza di questa comunicazione, si deve ritenere che la consulenza sia affetta da </a:t>
            </a:r>
            <a:r>
              <a:rPr lang="it-IT" b="1" i="1" dirty="0"/>
              <a:t>nullità relativa</a:t>
            </a:r>
            <a:r>
              <a:rPr lang="it-IT" i="1" dirty="0"/>
              <a:t>, che resterebbe sanata se non eccepita nella prima difesa successiva al deposito della relazione. Tuttavia, affinché la consulenza possa dichiararsi a tutti gli effetti nulla, è necessario che il mancato avviso dell'inizio delle operazioni peritali abbia comportato un concreto pregiudizio al diritto di difesa della parte non informata (ad esempio, se questa vi ha comunque partecipato, la consulenza non potrà essere nulla</a:t>
            </a:r>
            <a:r>
              <a:rPr lang="it-IT" i="1" dirty="0" smtClean="0"/>
              <a:t>). </a:t>
            </a:r>
            <a:endParaRPr lang="it-IT" i="1" dirty="0"/>
          </a:p>
        </p:txBody>
      </p:sp>
    </p:spTree>
    <p:extLst>
      <p:ext uri="{BB962C8B-B14F-4D97-AF65-F5344CB8AC3E}">
        <p14:creationId xmlns:p14="http://schemas.microsoft.com/office/powerpoint/2010/main" val="375228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5400" dirty="0" smtClean="0"/>
              <a:t>NORMATIVA DI RIFERIMENTO</a:t>
            </a:r>
            <a:endParaRPr lang="it-IT" sz="5400" dirty="0"/>
          </a:p>
        </p:txBody>
      </p:sp>
      <p:sp>
        <p:nvSpPr>
          <p:cNvPr id="3" name="Segnaposto contenuto 2"/>
          <p:cNvSpPr>
            <a:spLocks noGrp="1"/>
          </p:cNvSpPr>
          <p:nvPr>
            <p:ph idx="1"/>
          </p:nvPr>
        </p:nvSpPr>
        <p:spPr/>
        <p:txBody>
          <a:bodyPr>
            <a:normAutofit lnSpcReduction="10000"/>
          </a:bodyPr>
          <a:lstStyle/>
          <a:p>
            <a:endParaRPr lang="it-IT" dirty="0"/>
          </a:p>
          <a:p>
            <a:endParaRPr lang="it-IT" dirty="0"/>
          </a:p>
          <a:p>
            <a:pPr marL="0" indent="0">
              <a:buNone/>
            </a:pPr>
            <a:r>
              <a:rPr lang="it-IT" dirty="0"/>
              <a:t>L</a:t>
            </a:r>
            <a:r>
              <a:rPr lang="it-IT" dirty="0" smtClean="0"/>
              <a:t>a </a:t>
            </a:r>
            <a:r>
              <a:rPr lang="it-IT" dirty="0"/>
              <a:t>normativa di riferimento è contenuta nel codice di procedura civile nel capo II, dedicato agli ausiliari del giudice (artt. 61 - 64 </a:t>
            </a:r>
            <a:r>
              <a:rPr lang="it-IT" dirty="0" err="1"/>
              <a:t>c.p.c</a:t>
            </a:r>
            <a:r>
              <a:rPr lang="it-IT" dirty="0"/>
              <a:t>) e nella sezione III del titolo I dedicato al procedimento davanti al tribunale (artt. 191 -201 </a:t>
            </a:r>
            <a:r>
              <a:rPr lang="it-IT" dirty="0" err="1"/>
              <a:t>c.p.c</a:t>
            </a:r>
            <a:r>
              <a:rPr lang="it-IT" dirty="0"/>
              <a:t>). </a:t>
            </a:r>
            <a:endParaRPr lang="it-IT" dirty="0" smtClean="0"/>
          </a:p>
          <a:p>
            <a:pPr marL="0" indent="0">
              <a:buNone/>
            </a:pPr>
            <a:r>
              <a:rPr lang="it-IT" dirty="0" smtClean="0"/>
              <a:t>Ulteriori norme sono previste nell’ambito delle Disposizioni di attuazione al Codice di Procedura Civile (artt. 13 – 24 bis </a:t>
            </a:r>
            <a:r>
              <a:rPr lang="it-IT" dirty="0" err="1" smtClean="0"/>
              <a:t>Disp</a:t>
            </a:r>
            <a:r>
              <a:rPr lang="it-IT" dirty="0" smtClean="0"/>
              <a:t>. </a:t>
            </a:r>
            <a:r>
              <a:rPr lang="it-IT" dirty="0" err="1" smtClean="0"/>
              <a:t>Att</a:t>
            </a:r>
            <a:r>
              <a:rPr lang="it-IT" dirty="0" smtClean="0"/>
              <a:t>. </a:t>
            </a:r>
            <a:r>
              <a:rPr lang="it-IT" dirty="0" err="1" smtClean="0"/>
              <a:t>C.p.c.</a:t>
            </a:r>
            <a:r>
              <a:rPr lang="it-IT" dirty="0" smtClean="0"/>
              <a:t>)</a:t>
            </a:r>
            <a:endParaRPr lang="it-IT" dirty="0"/>
          </a:p>
        </p:txBody>
      </p:sp>
    </p:spTree>
    <p:extLst>
      <p:ext uri="{BB962C8B-B14F-4D97-AF65-F5344CB8AC3E}">
        <p14:creationId xmlns:p14="http://schemas.microsoft.com/office/powerpoint/2010/main" val="1081893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195 Processo verbale e relazione</a:t>
            </a:r>
          </a:p>
        </p:txBody>
      </p:sp>
      <p:sp>
        <p:nvSpPr>
          <p:cNvPr id="3" name="Segnaposto contenuto 2"/>
          <p:cNvSpPr>
            <a:spLocks noGrp="1"/>
          </p:cNvSpPr>
          <p:nvPr>
            <p:ph idx="1"/>
          </p:nvPr>
        </p:nvSpPr>
        <p:spPr/>
        <p:txBody>
          <a:bodyPr>
            <a:normAutofit fontScale="77500" lnSpcReduction="20000"/>
          </a:bodyPr>
          <a:lstStyle/>
          <a:p>
            <a:r>
              <a:rPr lang="it-IT" dirty="0" smtClean="0"/>
              <a:t>Delle </a:t>
            </a:r>
            <a:r>
              <a:rPr lang="it-IT" dirty="0"/>
              <a:t>indagini del </a:t>
            </a:r>
            <a:r>
              <a:rPr lang="it-IT" u="sng" dirty="0">
                <a:hlinkClick r:id="rId2" tooltip="Dizionario Giuridico: Consulente tecnico"/>
              </a:rPr>
              <a:t>consulente</a:t>
            </a:r>
            <a:r>
              <a:rPr lang="it-IT" dirty="0"/>
              <a:t> si forma </a:t>
            </a:r>
            <a:r>
              <a:rPr lang="it-IT" u="sng" dirty="0">
                <a:hlinkClick r:id="rId3" tooltip="Dizionario Giuridico: Processo verbale"/>
              </a:rPr>
              <a:t>processo verbale</a:t>
            </a:r>
            <a:r>
              <a:rPr lang="it-IT" dirty="0"/>
              <a:t>, quando sono compiute con l'intervento del giudice istruttore, ma questi può anche disporre che il consulente rediga relazione scritta </a:t>
            </a:r>
            <a:r>
              <a:rPr lang="it-IT" baseline="30000" dirty="0">
                <a:hlinkClick r:id="rId4"/>
              </a:rPr>
              <a:t>(1)</a:t>
            </a:r>
            <a:r>
              <a:rPr lang="it-IT" dirty="0"/>
              <a:t>.</a:t>
            </a:r>
          </a:p>
          <a:p>
            <a:r>
              <a:rPr lang="it-IT" dirty="0"/>
              <a:t>Se le indagini sono compiute senza l'intervento del giudice, il consulente deve farne relazione, nella quale inserisce anche le osservazioni e le istanze delle parti.</a:t>
            </a:r>
          </a:p>
          <a:p>
            <a:r>
              <a:rPr lang="it-IT" dirty="0"/>
              <a:t>La relazione deve essere trasmessa dal consulente alle parti costituite nel termine stabilito dal giudice con ordinanza resa all'udienza di cui all'articolo </a:t>
            </a:r>
            <a:r>
              <a:rPr lang="it-IT" u="sng" dirty="0">
                <a:hlinkClick r:id="rId5" tooltip="Giuramento del consulente"/>
              </a:rPr>
              <a:t>193</a:t>
            </a:r>
            <a:r>
              <a:rPr lang="it-IT" dirty="0"/>
              <a:t>. Con la medesima ordinanza il giudice fissa il termine entro il quale le parti devono trasmettere al consulente le proprie osservazioni sulla relazione e il termine, anteriore alla successiva udienza, entro il quale il consulente deve depositare in cancelleria la relazione, le osservazioni delle parti e una sintetica valutazione sulle stesse </a:t>
            </a:r>
            <a:r>
              <a:rPr lang="it-IT" baseline="30000" dirty="0">
                <a:hlinkClick r:id="rId6"/>
              </a:rPr>
              <a:t>(2)</a:t>
            </a:r>
            <a:r>
              <a:rPr lang="it-IT" baseline="30000" dirty="0">
                <a:hlinkClick r:id="rId7"/>
              </a:rPr>
              <a:t>(3)</a:t>
            </a:r>
            <a:r>
              <a:rPr lang="it-IT" dirty="0"/>
              <a:t>.</a:t>
            </a:r>
          </a:p>
        </p:txBody>
      </p:sp>
    </p:spTree>
    <p:extLst>
      <p:ext uri="{BB962C8B-B14F-4D97-AF65-F5344CB8AC3E}">
        <p14:creationId xmlns:p14="http://schemas.microsoft.com/office/powerpoint/2010/main" val="408633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73578"/>
            <a:ext cx="9905999" cy="5772631"/>
          </a:xfrm>
        </p:spPr>
        <p:txBody>
          <a:bodyPr>
            <a:normAutofit fontScale="70000" lnSpcReduction="20000"/>
          </a:bodyPr>
          <a:lstStyle/>
          <a:p>
            <a:r>
              <a:rPr lang="it-IT" i="1" dirty="0" smtClean="0"/>
              <a:t>(</a:t>
            </a:r>
            <a:r>
              <a:rPr lang="it-IT" i="1" dirty="0"/>
              <a:t>1) Sebbene si comprenda come il legislatore abbia inteso privilegiare il principio dell'oralità anche nell'ambito della consulenza tecnica, lo svolgimento delle indagini direttamente alla presenza del giudice istruttore, con redazione da parte del cancelliere del relativo processo verbale, costituisce una ipotesi del tutto residuale nella prassi.</a:t>
            </a:r>
            <a:br>
              <a:rPr lang="it-IT" i="1" dirty="0"/>
            </a:br>
            <a:r>
              <a:rPr lang="it-IT" i="1" dirty="0"/>
              <a:t>La riforma del 2009 ha preso atto di tale consuetudine disciplinando in maniera più dettagliata il deposito della relazione peritale scritta (si sottolinea che questo documento, a differenza del verbale d'udienza, non è un atto pubblico e non fa pertanto pubblica fede).</a:t>
            </a:r>
            <a:br>
              <a:rPr lang="it-IT" i="1" dirty="0"/>
            </a:br>
            <a:r>
              <a:rPr lang="it-IT" i="1" dirty="0"/>
              <a:t>Viene stabilito un doppio termine: il primo è quello entro cui il </a:t>
            </a:r>
            <a:r>
              <a:rPr lang="it-IT" i="1" dirty="0" err="1"/>
              <a:t>c.t.u</a:t>
            </a:r>
            <a:r>
              <a:rPr lang="it-IT" i="1" dirty="0"/>
              <a:t>. deve depositare la relazione in cancelleria; il secondo è, invece, quello entro il quale le parti possono depositare le rispettive osservazioni alle risultanze peritali.</a:t>
            </a:r>
            <a:br>
              <a:rPr lang="it-IT" i="1" dirty="0"/>
            </a:br>
            <a:r>
              <a:rPr lang="it-IT" i="1" dirty="0"/>
              <a:t>In ogni caso le parti possono presentare le proprie osservazioni nel corso dell'intera indagine: secondo la giurisprudenza, il mancato inserimento nella relazione delle osservazioni delle parti non comporta la nullità della consulenza, essendo sufficiente che il </a:t>
            </a:r>
            <a:r>
              <a:rPr lang="it-IT" i="1" dirty="0" err="1"/>
              <a:t>c.t.u</a:t>
            </a:r>
            <a:r>
              <a:rPr lang="it-IT" i="1" dirty="0"/>
              <a:t>. ne abbia tenuto conto nella redazione del proprio atto.</a:t>
            </a:r>
          </a:p>
          <a:p>
            <a:r>
              <a:rPr lang="it-IT" i="1" dirty="0"/>
              <a:t>(2) Il termine per il deposito della relazione è ritenuto </a:t>
            </a:r>
            <a:r>
              <a:rPr lang="it-IT" b="1" i="1" dirty="0"/>
              <a:t>ordinatorio</a:t>
            </a:r>
            <a:r>
              <a:rPr lang="it-IT" i="1" dirty="0"/>
              <a:t>: il deposito oltre tale termine non comporta la nullità della consulenza, ma può, al più, giustificare una legittima richiesta di sostituzione del </a:t>
            </a:r>
            <a:r>
              <a:rPr lang="it-IT" i="1" dirty="0" err="1"/>
              <a:t>c.t.u</a:t>
            </a:r>
            <a:r>
              <a:rPr lang="it-IT" i="1" dirty="0"/>
              <a:t>., al quale è possibile anche chiedere il risarcimento del danno (oltre alla responsabilità penale che possa eventualmente essere riscontrata).</a:t>
            </a:r>
          </a:p>
          <a:p>
            <a:r>
              <a:rPr lang="it-IT" i="1" dirty="0"/>
              <a:t>(3) Comma così sostituito dalla l. 18 giugno 2009, n. 69, con decorrenza dal 4 luglio 2009.</a:t>
            </a:r>
            <a:br>
              <a:rPr lang="it-IT" i="1" dirty="0"/>
            </a:br>
            <a:r>
              <a:rPr lang="it-IT" i="1" dirty="0"/>
              <a:t>Il comma previgente recitava: "La relazione deve essere depositata in cancelleria nel termine che il giudice fissa</a:t>
            </a:r>
            <a:r>
              <a:rPr lang="it-IT" i="1" dirty="0" smtClean="0"/>
              <a:t>".</a:t>
            </a:r>
            <a:endParaRPr lang="it-IT" i="1" dirty="0"/>
          </a:p>
        </p:txBody>
      </p:sp>
    </p:spTree>
    <p:extLst>
      <p:ext uri="{BB962C8B-B14F-4D97-AF65-F5344CB8AC3E}">
        <p14:creationId xmlns:p14="http://schemas.microsoft.com/office/powerpoint/2010/main" val="3409078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196 Rinnovazione delle indagini e sostituzione del consulente</a:t>
            </a:r>
          </a:p>
        </p:txBody>
      </p:sp>
      <p:sp>
        <p:nvSpPr>
          <p:cNvPr id="3" name="Segnaposto contenuto 2"/>
          <p:cNvSpPr>
            <a:spLocks noGrp="1"/>
          </p:cNvSpPr>
          <p:nvPr>
            <p:ph idx="1"/>
          </p:nvPr>
        </p:nvSpPr>
        <p:spPr/>
        <p:txBody>
          <a:bodyPr/>
          <a:lstStyle/>
          <a:p>
            <a:r>
              <a:rPr lang="it-IT" dirty="0"/>
              <a:t>Il giudice ha sempre la facoltà di disporre la rinnovazione delle indagini </a:t>
            </a:r>
            <a:r>
              <a:rPr lang="it-IT" baseline="30000" dirty="0">
                <a:hlinkClick r:id="rId2"/>
              </a:rPr>
              <a:t>(1)</a:t>
            </a:r>
            <a:r>
              <a:rPr lang="it-IT" dirty="0"/>
              <a:t> e, per gravi motivi, la sostituzione del </a:t>
            </a:r>
            <a:r>
              <a:rPr lang="it-IT" u="sng" dirty="0">
                <a:hlinkClick r:id="rId3" tooltip="Dizionario Giuridico: Consulente tecnico"/>
              </a:rPr>
              <a:t>consulente tecnico</a:t>
            </a:r>
            <a:r>
              <a:rPr lang="it-IT" dirty="0"/>
              <a:t> </a:t>
            </a:r>
            <a:r>
              <a:rPr lang="it-IT" baseline="30000" dirty="0">
                <a:hlinkClick r:id="rId4"/>
              </a:rPr>
              <a:t>(2)</a:t>
            </a:r>
            <a:r>
              <a:rPr lang="it-IT" dirty="0"/>
              <a:t>.</a:t>
            </a:r>
          </a:p>
          <a:p>
            <a:pPr marL="0" indent="0">
              <a:buNone/>
            </a:pPr>
            <a:endParaRPr lang="it-IT" dirty="0"/>
          </a:p>
        </p:txBody>
      </p:sp>
    </p:spTree>
    <p:extLst>
      <p:ext uri="{BB962C8B-B14F-4D97-AF65-F5344CB8AC3E}">
        <p14:creationId xmlns:p14="http://schemas.microsoft.com/office/powerpoint/2010/main" val="829003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6953"/>
            <a:ext cx="9905999" cy="5234248"/>
          </a:xfrm>
        </p:spPr>
        <p:txBody>
          <a:bodyPr>
            <a:normAutofit fontScale="85000" lnSpcReduction="20000"/>
          </a:bodyPr>
          <a:lstStyle/>
          <a:p>
            <a:r>
              <a:rPr lang="it-IT" i="1" dirty="0"/>
              <a:t>(1) Il giudice istruttore ha il potere discrezionale di ordinare la </a:t>
            </a:r>
            <a:r>
              <a:rPr lang="it-IT" b="1" i="1" dirty="0"/>
              <a:t>rinnovazione </a:t>
            </a:r>
            <a:r>
              <a:rPr lang="it-IT" i="1" dirty="0"/>
              <a:t>delle indagini. Ciò si verificherà quando i risultati della perizia risultino insoddisfacenti o idonei al raggiungimento dello scopo per cui era stato ordinata l'indagine del </a:t>
            </a:r>
            <a:r>
              <a:rPr lang="it-IT" i="1" dirty="0" err="1"/>
              <a:t>c.t.u</a:t>
            </a:r>
            <a:r>
              <a:rPr lang="it-IT" i="1" dirty="0"/>
              <a:t>., oppure quando la consulenza sia affetta da vizi di forma tali da aver comportato la lesione del diritto di difesa di una delle parti.</a:t>
            </a:r>
            <a:br>
              <a:rPr lang="it-IT" i="1" dirty="0"/>
            </a:br>
            <a:r>
              <a:rPr lang="it-IT" i="1" dirty="0"/>
              <a:t>Questioni meramente relative alla chiarezza della relazione, invece, possono essere risolte dal giudice con una semplice richiesta di chiarimenti</a:t>
            </a:r>
            <a:r>
              <a:rPr lang="it-IT" i="1" dirty="0" smtClean="0"/>
              <a:t>. </a:t>
            </a:r>
            <a:r>
              <a:rPr lang="it-IT" i="1" dirty="0"/>
              <a:t/>
            </a:r>
            <a:br>
              <a:rPr lang="it-IT" i="1" dirty="0"/>
            </a:br>
            <a:r>
              <a:rPr lang="it-IT" i="1" dirty="0"/>
              <a:t>Va ricordato che il giudice viene definito anche </a:t>
            </a:r>
            <a:r>
              <a:rPr lang="it-IT" i="1" dirty="0" err="1"/>
              <a:t>peritus</a:t>
            </a:r>
            <a:r>
              <a:rPr lang="it-IT" i="1" dirty="0"/>
              <a:t> </a:t>
            </a:r>
            <a:r>
              <a:rPr lang="it-IT" i="1" dirty="0" err="1"/>
              <a:t>peritorum</a:t>
            </a:r>
            <a:r>
              <a:rPr lang="it-IT" i="1" dirty="0"/>
              <a:t> in quanto egli </a:t>
            </a:r>
            <a:r>
              <a:rPr lang="it-IT" b="1" i="1" dirty="0"/>
              <a:t>non è vincolato per legge ad aderire alle conclusioni del consulente tecnico</a:t>
            </a:r>
            <a:r>
              <a:rPr lang="it-IT" i="1" dirty="0"/>
              <a:t> da lui nominato. Se intende, tuttavia, condividere i risultati della perizia, sarà tenuto a darne adeguata motivazione solo laddove le parti o i loro consulenti abbiano avanzato precise censure, che esigono una replica. Allo stesso modo, il dovere di motivazione sussiste però anche laddove il giudice intenda discostarsi dagli esiti della </a:t>
            </a:r>
            <a:r>
              <a:rPr lang="it-IT" i="1" dirty="0" err="1"/>
              <a:t>c.t.u</a:t>
            </a:r>
            <a:r>
              <a:rPr lang="it-IT" i="1" dirty="0"/>
              <a:t>.</a:t>
            </a:r>
          </a:p>
          <a:p>
            <a:r>
              <a:rPr lang="it-IT" i="1" dirty="0"/>
              <a:t>(2) I "gravi motivi" di cui parla la norma, posti alla base della </a:t>
            </a:r>
            <a:r>
              <a:rPr lang="it-IT" b="1" i="1" dirty="0"/>
              <a:t>sostituzione </a:t>
            </a:r>
            <a:r>
              <a:rPr lang="it-IT" i="1" dirty="0"/>
              <a:t>del consulente d'ufficio, sono costituiti da gravi inadempienze compiute dal </a:t>
            </a:r>
            <a:r>
              <a:rPr lang="it-IT" i="1" dirty="0" err="1"/>
              <a:t>c.t.u</a:t>
            </a:r>
            <a:r>
              <a:rPr lang="it-IT" i="1" dirty="0"/>
              <a:t>., come la totale inadeguatezza della metodologia utilizzata per risolvere il quesito peritale, o l'inosservanza del termine entro il quale il consulente deve depositare la relazione (</a:t>
            </a:r>
            <a:r>
              <a:rPr lang="it-IT" i="1" u="sng" dirty="0">
                <a:hlinkClick r:id="rId2" tooltip="Processo verbale e relazione"/>
              </a:rPr>
              <a:t>art. 195 del </a:t>
            </a:r>
            <a:r>
              <a:rPr lang="it-IT" i="1" u="sng" dirty="0" err="1">
                <a:hlinkClick r:id="rId2" tooltip="Processo verbale e relazione"/>
              </a:rPr>
              <a:t>c.p.c</a:t>
            </a:r>
            <a:r>
              <a:rPr lang="it-IT" i="1" u="sng" dirty="0" err="1" smtClean="0">
                <a:hlinkClick r:id="rId2" tooltip="Processo verbale e relazione"/>
              </a:rPr>
              <a:t>.</a:t>
            </a:r>
            <a:r>
              <a:rPr lang="it-IT" i="1" dirty="0" smtClean="0"/>
              <a:t>).</a:t>
            </a:r>
            <a:endParaRPr lang="it-IT" i="1" dirty="0"/>
          </a:p>
        </p:txBody>
      </p:sp>
    </p:spTree>
    <p:extLst>
      <p:ext uri="{BB962C8B-B14F-4D97-AF65-F5344CB8AC3E}">
        <p14:creationId xmlns:p14="http://schemas.microsoft.com/office/powerpoint/2010/main" val="88170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Richiesta di chiarimenti</a:t>
            </a:r>
            <a:r>
              <a:rPr lang="it-IT" dirty="0"/>
              <a:t/>
            </a:r>
            <a:br>
              <a:rPr lang="it-IT" dirty="0"/>
            </a:br>
            <a:endParaRPr lang="it-IT" dirty="0"/>
          </a:p>
        </p:txBody>
      </p:sp>
      <p:sp>
        <p:nvSpPr>
          <p:cNvPr id="3" name="Segnaposto contenuto 2"/>
          <p:cNvSpPr>
            <a:spLocks noGrp="1"/>
          </p:cNvSpPr>
          <p:nvPr>
            <p:ph idx="1"/>
          </p:nvPr>
        </p:nvSpPr>
        <p:spPr>
          <a:xfrm>
            <a:off x="1141412" y="2097088"/>
            <a:ext cx="9905999" cy="4153587"/>
          </a:xfrm>
        </p:spPr>
        <p:txBody>
          <a:bodyPr/>
          <a:lstStyle/>
          <a:p>
            <a:pPr marL="0" indent="0">
              <a:buNone/>
            </a:pPr>
            <a:r>
              <a:rPr lang="it-IT" dirty="0" smtClean="0"/>
              <a:t>Presuppone</a:t>
            </a:r>
            <a:r>
              <a:rPr lang="it-IT" dirty="0"/>
              <a:t>:</a:t>
            </a:r>
          </a:p>
          <a:p>
            <a:r>
              <a:rPr lang="it-IT" dirty="0" smtClean="0"/>
              <a:t>Scarsa </a:t>
            </a:r>
            <a:r>
              <a:rPr lang="it-IT" dirty="0"/>
              <a:t>chiarezza della relazione o del verbale</a:t>
            </a:r>
          </a:p>
          <a:p>
            <a:r>
              <a:rPr lang="it-IT" dirty="0" smtClean="0"/>
              <a:t>Insufficiente </a:t>
            </a:r>
            <a:r>
              <a:rPr lang="it-IT" dirty="0"/>
              <a:t>risposta alle osservazioni dei CTP</a:t>
            </a:r>
          </a:p>
          <a:p>
            <a:r>
              <a:rPr lang="it-IT" dirty="0" smtClean="0"/>
              <a:t>Eccessivo </a:t>
            </a:r>
            <a:r>
              <a:rPr lang="it-IT" dirty="0"/>
              <a:t>tecnicismo </a:t>
            </a:r>
          </a:p>
          <a:p>
            <a:endParaRPr lang="it-IT" dirty="0"/>
          </a:p>
        </p:txBody>
      </p:sp>
    </p:spTree>
    <p:extLst>
      <p:ext uri="{BB962C8B-B14F-4D97-AF65-F5344CB8AC3E}">
        <p14:creationId xmlns:p14="http://schemas.microsoft.com/office/powerpoint/2010/main" val="452770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618518"/>
            <a:ext cx="9905998" cy="1310490"/>
          </a:xfrm>
        </p:spPr>
        <p:txBody>
          <a:bodyPr/>
          <a:lstStyle/>
          <a:p>
            <a:r>
              <a:rPr lang="it-IT" b="1" dirty="0"/>
              <a:t>Sostituzione del CTU</a:t>
            </a:r>
            <a:r>
              <a:rPr lang="it-IT" dirty="0"/>
              <a:t/>
            </a:r>
            <a:br>
              <a:rPr lang="it-IT" dirty="0"/>
            </a:br>
            <a:endParaRPr lang="it-IT" dirty="0"/>
          </a:p>
        </p:txBody>
      </p:sp>
      <p:sp>
        <p:nvSpPr>
          <p:cNvPr id="3" name="Segnaposto contenuto 2"/>
          <p:cNvSpPr>
            <a:spLocks noGrp="1"/>
          </p:cNvSpPr>
          <p:nvPr>
            <p:ph idx="1"/>
          </p:nvPr>
        </p:nvSpPr>
        <p:spPr>
          <a:xfrm>
            <a:off x="1141412" y="1555845"/>
            <a:ext cx="9905999" cy="4235356"/>
          </a:xfrm>
        </p:spPr>
        <p:txBody>
          <a:bodyPr>
            <a:normAutofit fontScale="77500" lnSpcReduction="20000"/>
          </a:bodyPr>
          <a:lstStyle/>
          <a:p>
            <a:pPr marL="0" indent="0">
              <a:buNone/>
            </a:pPr>
            <a:r>
              <a:rPr lang="it-IT" sz="3400" dirty="0" smtClean="0"/>
              <a:t>PRIMA </a:t>
            </a:r>
            <a:r>
              <a:rPr lang="it-IT" sz="3400" dirty="0"/>
              <a:t>del deposito della relazione</a:t>
            </a:r>
          </a:p>
          <a:p>
            <a:pPr marL="0" indent="0">
              <a:buNone/>
            </a:pPr>
            <a:r>
              <a:rPr lang="it-IT" sz="3400" dirty="0" smtClean="0"/>
              <a:t>In </a:t>
            </a:r>
            <a:r>
              <a:rPr lang="it-IT" sz="3400" dirty="0"/>
              <a:t>presenza di gravi motivi, ad es.:</a:t>
            </a:r>
          </a:p>
          <a:p>
            <a:r>
              <a:rPr lang="it-IT" sz="3400" dirty="0" smtClean="0"/>
              <a:t>prolungato </a:t>
            </a:r>
            <a:r>
              <a:rPr lang="it-IT" sz="3400" dirty="0"/>
              <a:t>ritardo nel deposito dell’elaborato peritale (</a:t>
            </a:r>
            <a:r>
              <a:rPr lang="it-IT" sz="3400" dirty="0" err="1"/>
              <a:t>Cass</a:t>
            </a:r>
            <a:r>
              <a:rPr lang="it-IT" sz="3400" dirty="0"/>
              <a:t>. n</a:t>
            </a:r>
            <a:r>
              <a:rPr lang="it-IT" sz="3400" dirty="0" smtClean="0"/>
              <a:t>. 2337/1985);</a:t>
            </a:r>
            <a:endParaRPr lang="it-IT" sz="3400" dirty="0"/>
          </a:p>
          <a:p>
            <a:r>
              <a:rPr lang="it-IT" sz="3400" dirty="0" smtClean="0"/>
              <a:t>sopravvenuto </a:t>
            </a:r>
            <a:r>
              <a:rPr lang="it-IT" sz="3400" dirty="0"/>
              <a:t>motivo di ricusazione o conoscenza postuma di esso (</a:t>
            </a:r>
            <a:r>
              <a:rPr lang="it-IT" sz="3400" dirty="0" err="1"/>
              <a:t>Cass</a:t>
            </a:r>
            <a:r>
              <a:rPr lang="it-IT" sz="3400" dirty="0"/>
              <a:t>. n</a:t>
            </a:r>
            <a:r>
              <a:rPr lang="it-IT" sz="3400" dirty="0" smtClean="0"/>
              <a:t>. 2125/1985);</a:t>
            </a:r>
            <a:endParaRPr lang="it-IT" sz="3400" dirty="0"/>
          </a:p>
          <a:p>
            <a:r>
              <a:rPr lang="it-IT" sz="3400" dirty="0" smtClean="0"/>
              <a:t>grave </a:t>
            </a:r>
            <a:r>
              <a:rPr lang="it-IT" sz="3400" dirty="0"/>
              <a:t>negligenza o imperizia nello svolgimento delle </a:t>
            </a:r>
            <a:r>
              <a:rPr lang="it-IT" sz="3400" dirty="0" smtClean="0"/>
              <a:t>operazioni;</a:t>
            </a:r>
            <a:endParaRPr lang="it-IT" sz="3400" dirty="0"/>
          </a:p>
          <a:p>
            <a:r>
              <a:rPr lang="it-IT" sz="3400" dirty="0" smtClean="0"/>
              <a:t>Insufficienza </a:t>
            </a:r>
            <a:r>
              <a:rPr lang="it-IT" sz="3400" dirty="0"/>
              <a:t>degli accertamenti eseguiti o delle risposte </a:t>
            </a:r>
            <a:r>
              <a:rPr lang="it-IT" sz="3400" dirty="0" smtClean="0"/>
              <a:t>fornite.</a:t>
            </a:r>
            <a:endParaRPr lang="it-IT" sz="3400" dirty="0"/>
          </a:p>
        </p:txBody>
      </p:sp>
    </p:spTree>
    <p:extLst>
      <p:ext uri="{BB962C8B-B14F-4D97-AF65-F5344CB8AC3E}">
        <p14:creationId xmlns:p14="http://schemas.microsoft.com/office/powerpoint/2010/main" val="142596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618518"/>
            <a:ext cx="9905998" cy="1210282"/>
          </a:xfrm>
        </p:spPr>
        <p:txBody>
          <a:bodyPr/>
          <a:lstStyle/>
          <a:p>
            <a:r>
              <a:rPr lang="it-IT" b="1" dirty="0"/>
              <a:t>Rinnovazione delle indagini</a:t>
            </a:r>
            <a:r>
              <a:rPr lang="it-IT" dirty="0"/>
              <a:t/>
            </a:r>
            <a:br>
              <a:rPr lang="it-IT" dirty="0"/>
            </a:br>
            <a:endParaRPr lang="it-IT" dirty="0"/>
          </a:p>
        </p:txBody>
      </p:sp>
      <p:sp>
        <p:nvSpPr>
          <p:cNvPr id="3" name="Segnaposto contenuto 2"/>
          <p:cNvSpPr>
            <a:spLocks noGrp="1"/>
          </p:cNvSpPr>
          <p:nvPr>
            <p:ph idx="1"/>
          </p:nvPr>
        </p:nvSpPr>
        <p:spPr>
          <a:xfrm>
            <a:off x="1141412" y="1828800"/>
            <a:ext cx="9905999" cy="4162567"/>
          </a:xfrm>
        </p:spPr>
        <p:txBody>
          <a:bodyPr/>
          <a:lstStyle/>
          <a:p>
            <a:pPr marL="0" indent="0">
              <a:buNone/>
            </a:pPr>
            <a:r>
              <a:rPr lang="it-IT" dirty="0" smtClean="0"/>
              <a:t>Con </a:t>
            </a:r>
            <a:r>
              <a:rPr lang="it-IT" dirty="0"/>
              <a:t>lo stesso o con altro CTU</a:t>
            </a:r>
          </a:p>
          <a:p>
            <a:r>
              <a:rPr lang="it-IT" dirty="0" smtClean="0"/>
              <a:t>Insufficienza </a:t>
            </a:r>
            <a:r>
              <a:rPr lang="it-IT" dirty="0"/>
              <a:t>o </a:t>
            </a:r>
            <a:r>
              <a:rPr lang="it-IT" dirty="0" smtClean="0"/>
              <a:t>inidoneità degli </a:t>
            </a:r>
            <a:r>
              <a:rPr lang="it-IT" dirty="0"/>
              <a:t>accertamenti eseguiti o delle risposte fornite ai quesiti posti dal giudice</a:t>
            </a:r>
          </a:p>
          <a:p>
            <a:r>
              <a:rPr lang="it-IT" dirty="0" smtClean="0"/>
              <a:t>Incapacità </a:t>
            </a:r>
            <a:r>
              <a:rPr lang="it-IT" dirty="0"/>
              <a:t>scientifica di svolgere l’incarico. </a:t>
            </a:r>
          </a:p>
          <a:p>
            <a:endParaRPr lang="it-IT" dirty="0"/>
          </a:p>
        </p:txBody>
      </p:sp>
    </p:spTree>
    <p:extLst>
      <p:ext uri="{BB962C8B-B14F-4D97-AF65-F5344CB8AC3E}">
        <p14:creationId xmlns:p14="http://schemas.microsoft.com/office/powerpoint/2010/main" val="3149873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Rinnovazione delle </a:t>
            </a:r>
            <a:r>
              <a:rPr lang="it-IT" b="1" dirty="0" smtClean="0"/>
              <a:t>indagini</a:t>
            </a:r>
            <a:endParaRPr lang="it-IT" dirty="0"/>
          </a:p>
        </p:txBody>
      </p:sp>
      <p:sp>
        <p:nvSpPr>
          <p:cNvPr id="3" name="Segnaposto contenuto 2"/>
          <p:cNvSpPr>
            <a:spLocks noGrp="1"/>
          </p:cNvSpPr>
          <p:nvPr>
            <p:ph idx="1"/>
          </p:nvPr>
        </p:nvSpPr>
        <p:spPr/>
        <p:txBody>
          <a:bodyPr>
            <a:normAutofit/>
          </a:bodyPr>
          <a:lstStyle/>
          <a:p>
            <a:r>
              <a:rPr lang="it-IT" dirty="0" smtClean="0"/>
              <a:t>Il </a:t>
            </a:r>
            <a:r>
              <a:rPr lang="it-IT" dirty="0"/>
              <a:t>giudice di appello che ha disposto la rinnovazione della CTU potrebbe accogliere le conclusioni della prima consulenza (</a:t>
            </a:r>
            <a:r>
              <a:rPr lang="it-IT" dirty="0" err="1"/>
              <a:t>Cass</a:t>
            </a:r>
            <a:r>
              <a:rPr lang="it-IT" dirty="0"/>
              <a:t>. 3240/1998)</a:t>
            </a:r>
          </a:p>
          <a:p>
            <a:r>
              <a:rPr lang="it-IT" dirty="0" smtClean="0"/>
              <a:t>Non </a:t>
            </a:r>
            <a:r>
              <a:rPr lang="it-IT" dirty="0"/>
              <a:t>sussiste obbligo per il GI di motivare il diniego di rinnovazione di una CTU (</a:t>
            </a:r>
            <a:r>
              <a:rPr lang="it-IT" dirty="0" err="1"/>
              <a:t>Cass</a:t>
            </a:r>
            <a:r>
              <a:rPr lang="it-IT" dirty="0"/>
              <a:t>. 20227/2010)</a:t>
            </a:r>
          </a:p>
          <a:p>
            <a:r>
              <a:rPr lang="it-IT" dirty="0" smtClean="0"/>
              <a:t>Prescinde </a:t>
            </a:r>
            <a:r>
              <a:rPr lang="it-IT" dirty="0"/>
              <a:t>dalla nullità della consulenza (in tal caso: </a:t>
            </a:r>
            <a:r>
              <a:rPr lang="it-IT" b="1" dirty="0"/>
              <a:t>obbligo</a:t>
            </a:r>
            <a:r>
              <a:rPr lang="it-IT" dirty="0" smtClean="0"/>
              <a:t>)</a:t>
            </a:r>
            <a:endParaRPr lang="it-IT" dirty="0"/>
          </a:p>
        </p:txBody>
      </p:sp>
    </p:spTree>
    <p:extLst>
      <p:ext uri="{BB962C8B-B14F-4D97-AF65-F5344CB8AC3E}">
        <p14:creationId xmlns:p14="http://schemas.microsoft.com/office/powerpoint/2010/main" val="1050466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197 Assistenza all'udienza e audizione in camera di consiglio</a:t>
            </a:r>
          </a:p>
        </p:txBody>
      </p:sp>
      <p:sp>
        <p:nvSpPr>
          <p:cNvPr id="3" name="Segnaposto contenuto 2"/>
          <p:cNvSpPr>
            <a:spLocks noGrp="1"/>
          </p:cNvSpPr>
          <p:nvPr>
            <p:ph idx="1"/>
          </p:nvPr>
        </p:nvSpPr>
        <p:spPr/>
        <p:txBody>
          <a:bodyPr>
            <a:normAutofit fontScale="92500"/>
          </a:bodyPr>
          <a:lstStyle/>
          <a:p>
            <a:r>
              <a:rPr lang="it-IT" dirty="0"/>
              <a:t>Quando lo ritiene opportuno il presidente invita il </a:t>
            </a:r>
            <a:r>
              <a:rPr lang="it-IT" u="sng" dirty="0">
                <a:hlinkClick r:id="rId2" tooltip="Dizionario Giuridico: Consulente tecnico"/>
              </a:rPr>
              <a:t>consulente tecnico</a:t>
            </a:r>
            <a:r>
              <a:rPr lang="it-IT" dirty="0"/>
              <a:t> ad assistere alla discussione davanti al collegio e ad esprimere il suo parere in </a:t>
            </a:r>
            <a:r>
              <a:rPr lang="it-IT" u="sng" dirty="0">
                <a:hlinkClick r:id="rId3" tooltip="Dizionario Giuridico: Camera di consiglio"/>
              </a:rPr>
              <a:t>camera di consiglio</a:t>
            </a:r>
            <a:r>
              <a:rPr lang="it-IT" dirty="0"/>
              <a:t> in presenza delle parti, le quali possono chiarire e svolgere le loro ragioni per mezzo dei difensori </a:t>
            </a:r>
            <a:r>
              <a:rPr lang="it-IT" baseline="30000" dirty="0">
                <a:hlinkClick r:id="rId4"/>
              </a:rPr>
              <a:t>(1</a:t>
            </a:r>
            <a:r>
              <a:rPr lang="it-IT" baseline="30000" dirty="0" smtClean="0">
                <a:hlinkClick r:id="rId4"/>
              </a:rPr>
              <a:t>)</a:t>
            </a:r>
            <a:r>
              <a:rPr lang="it-IT" dirty="0" smtClean="0"/>
              <a:t>.</a:t>
            </a:r>
          </a:p>
          <a:p>
            <a:r>
              <a:rPr lang="it-IT" i="1" dirty="0"/>
              <a:t>(1) Per il rispetto del principio del contraddittorio, la convocazione del consulente tecnico d'ufficio su invito del presidente del collegio richiede anche la presenza delle parti, attraverso i loro difensori e consulenti. Questi hanno però l'obbligo di ritirarsi prima che il giudice deliberi la decisione nel segreto della camera di consiglio.</a:t>
            </a:r>
            <a:endParaRPr lang="it-IT" dirty="0"/>
          </a:p>
          <a:p>
            <a:pPr marL="0" indent="0">
              <a:buNone/>
            </a:pPr>
            <a:endParaRPr lang="it-IT" dirty="0"/>
          </a:p>
        </p:txBody>
      </p:sp>
    </p:spTree>
    <p:extLst>
      <p:ext uri="{BB962C8B-B14F-4D97-AF65-F5344CB8AC3E}">
        <p14:creationId xmlns:p14="http://schemas.microsoft.com/office/powerpoint/2010/main" val="1542996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198 Esame contabile</a:t>
            </a:r>
          </a:p>
        </p:txBody>
      </p:sp>
      <p:sp>
        <p:nvSpPr>
          <p:cNvPr id="3" name="Segnaposto contenuto 2"/>
          <p:cNvSpPr>
            <a:spLocks noGrp="1"/>
          </p:cNvSpPr>
          <p:nvPr>
            <p:ph idx="1"/>
          </p:nvPr>
        </p:nvSpPr>
        <p:spPr/>
        <p:txBody>
          <a:bodyPr/>
          <a:lstStyle/>
          <a:p>
            <a:r>
              <a:rPr lang="it-IT" dirty="0"/>
              <a:t>Quando è necessario esaminare documenti contabili e registri, il </a:t>
            </a:r>
            <a:r>
              <a:rPr lang="it-IT" u="sng" dirty="0">
                <a:hlinkClick r:id="rId2" tooltip="Dizionario Giuridico: Giudice istruttore"/>
              </a:rPr>
              <a:t>giudice istruttore</a:t>
            </a:r>
            <a:r>
              <a:rPr lang="it-IT" dirty="0"/>
              <a:t> può darne incarico al </a:t>
            </a:r>
            <a:r>
              <a:rPr lang="it-IT" u="sng" dirty="0">
                <a:hlinkClick r:id="rId3" tooltip="Dizionario Giuridico: Consulente tecnico"/>
              </a:rPr>
              <a:t>consulente tecnico</a:t>
            </a:r>
            <a:r>
              <a:rPr lang="it-IT" dirty="0"/>
              <a:t>, affidandogli il compito di </a:t>
            </a:r>
            <a:r>
              <a:rPr lang="it-IT" u="sng" dirty="0">
                <a:hlinkClick r:id="rId4" tooltip="Dizionario Giuridico: Tentativo di conciliazione"/>
              </a:rPr>
              <a:t>tentare la conciliazione</a:t>
            </a:r>
            <a:r>
              <a:rPr lang="it-IT" dirty="0"/>
              <a:t> delle parti </a:t>
            </a:r>
            <a:r>
              <a:rPr lang="it-IT" baseline="30000" dirty="0">
                <a:hlinkClick r:id="rId5"/>
              </a:rPr>
              <a:t>(1)</a:t>
            </a:r>
            <a:r>
              <a:rPr lang="it-IT" dirty="0"/>
              <a:t>.</a:t>
            </a:r>
          </a:p>
          <a:p>
            <a:r>
              <a:rPr lang="it-IT" dirty="0"/>
              <a:t>Il consulente sente le parti e, previo consenso di tutte, può esaminare anche documenti e registri non prodotti in causa. Di essi tuttavia senza il consenso di tutte le parti non può fare menzione nei processi verbali o nella relazione di cui all'articolo </a:t>
            </a:r>
            <a:r>
              <a:rPr lang="it-IT" u="sng" dirty="0">
                <a:hlinkClick r:id="rId6" tooltip="Processo verbale e relazione"/>
              </a:rPr>
              <a:t>195</a:t>
            </a:r>
            <a:r>
              <a:rPr lang="it-IT" dirty="0"/>
              <a:t> </a:t>
            </a:r>
            <a:r>
              <a:rPr lang="it-IT" baseline="30000" dirty="0">
                <a:hlinkClick r:id="rId7"/>
              </a:rPr>
              <a:t>(2)</a:t>
            </a:r>
            <a:r>
              <a:rPr lang="it-IT" dirty="0"/>
              <a:t>.</a:t>
            </a:r>
          </a:p>
        </p:txBody>
      </p:sp>
    </p:spTree>
    <p:extLst>
      <p:ext uri="{BB962C8B-B14F-4D97-AF65-F5344CB8AC3E}">
        <p14:creationId xmlns:p14="http://schemas.microsoft.com/office/powerpoint/2010/main" val="391470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400" dirty="0" smtClean="0"/>
              <a:t>Chi è il consulente tecnico d’ufficio</a:t>
            </a:r>
            <a:r>
              <a:rPr lang="it-IT" dirty="0" smtClean="0"/>
              <a:t>				</a:t>
            </a:r>
            <a:endParaRPr lang="it-IT" dirty="0"/>
          </a:p>
        </p:txBody>
      </p:sp>
      <p:sp>
        <p:nvSpPr>
          <p:cNvPr id="3" name="Segnaposto contenuto 2"/>
          <p:cNvSpPr>
            <a:spLocks noGrp="1"/>
          </p:cNvSpPr>
          <p:nvPr>
            <p:ph idx="1"/>
          </p:nvPr>
        </p:nvSpPr>
        <p:spPr>
          <a:xfrm>
            <a:off x="1141412" y="2011680"/>
            <a:ext cx="9905999" cy="3779521"/>
          </a:xfrm>
        </p:spPr>
        <p:txBody>
          <a:bodyPr>
            <a:normAutofit fontScale="92500" lnSpcReduction="20000"/>
          </a:bodyPr>
          <a:lstStyle/>
          <a:p>
            <a:r>
              <a:rPr lang="it-IT" dirty="0" smtClean="0"/>
              <a:t>Quando </a:t>
            </a:r>
            <a:r>
              <a:rPr lang="it-IT" dirty="0"/>
              <a:t>per la risoluzione </a:t>
            </a:r>
            <a:r>
              <a:rPr lang="it-IT" dirty="0" smtClean="0"/>
              <a:t>della controversia </a:t>
            </a:r>
            <a:r>
              <a:rPr lang="it-IT" dirty="0"/>
              <a:t>sono necessarie cognizioni in materie specifiche che il giudice non conosce e non </a:t>
            </a:r>
            <a:r>
              <a:rPr lang="it-IT" dirty="0" smtClean="0"/>
              <a:t>è tenuto </a:t>
            </a:r>
            <a:r>
              <a:rPr lang="it-IT" dirty="0"/>
              <a:t>a conoscere e quando i fatti da accertare siano riscontrabili solo attraverso </a:t>
            </a:r>
            <a:r>
              <a:rPr lang="it-IT" dirty="0" smtClean="0"/>
              <a:t>specifiche cognizioni </a:t>
            </a:r>
            <a:r>
              <a:rPr lang="it-IT" dirty="0"/>
              <a:t>od esperienze tecniche, l'organo giudicante può farsi assistere da uno o più </a:t>
            </a:r>
            <a:r>
              <a:rPr lang="it-IT" dirty="0" smtClean="0"/>
              <a:t>consulenti tecnici</a:t>
            </a:r>
            <a:r>
              <a:rPr lang="it-IT" dirty="0" smtClean="0"/>
              <a:t>.</a:t>
            </a:r>
          </a:p>
          <a:p>
            <a:r>
              <a:rPr lang="it-IT" dirty="0" smtClean="0"/>
              <a:t>Pertanto, il </a:t>
            </a:r>
            <a:r>
              <a:rPr lang="it-IT" b="1" dirty="0"/>
              <a:t>consulente tecnico d'ufficio è un professionista, </a:t>
            </a:r>
            <a:r>
              <a:rPr lang="it-IT" dirty="0"/>
              <a:t>che assume il ruolo di </a:t>
            </a:r>
            <a:r>
              <a:rPr lang="it-IT" b="1" u="sng" dirty="0" smtClean="0"/>
              <a:t>ausiliario</a:t>
            </a:r>
            <a:r>
              <a:rPr lang="it-IT" dirty="0" smtClean="0"/>
              <a:t> del </a:t>
            </a:r>
            <a:r>
              <a:rPr lang="it-IT" dirty="0"/>
              <a:t>giudice.</a:t>
            </a:r>
          </a:p>
          <a:p>
            <a:r>
              <a:rPr lang="it-IT" dirty="0"/>
              <a:t>Grazie alle sue specifiche conoscenze in campi del sapere umano diversi da quello giuridico (</a:t>
            </a:r>
            <a:r>
              <a:rPr lang="it-IT" dirty="0" smtClean="0"/>
              <a:t>ad esempio</a:t>
            </a:r>
            <a:r>
              <a:rPr lang="it-IT" dirty="0"/>
              <a:t>, in ambito tecnico, scientifico o umanistico), il consulente tecnico è </a:t>
            </a:r>
            <a:r>
              <a:rPr lang="it-IT" dirty="0" smtClean="0"/>
              <a:t>in </a:t>
            </a:r>
            <a:r>
              <a:rPr lang="it-IT" dirty="0"/>
              <a:t>grado di </a:t>
            </a:r>
            <a:r>
              <a:rPr lang="it-IT" dirty="0" smtClean="0"/>
              <a:t>portare nel </a:t>
            </a:r>
            <a:r>
              <a:rPr lang="it-IT" dirty="0"/>
              <a:t>processo civile una valutazione puramente tecnica dei fatti della causa.</a:t>
            </a:r>
          </a:p>
        </p:txBody>
      </p:sp>
    </p:spTree>
    <p:extLst>
      <p:ext uri="{BB962C8B-B14F-4D97-AF65-F5344CB8AC3E}">
        <p14:creationId xmlns:p14="http://schemas.microsoft.com/office/powerpoint/2010/main" val="12054638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199 Processo verbale di conciliazione</a:t>
            </a:r>
          </a:p>
        </p:txBody>
      </p:sp>
      <p:sp>
        <p:nvSpPr>
          <p:cNvPr id="3" name="Segnaposto contenuto 2"/>
          <p:cNvSpPr>
            <a:spLocks noGrp="1"/>
          </p:cNvSpPr>
          <p:nvPr>
            <p:ph idx="1"/>
          </p:nvPr>
        </p:nvSpPr>
        <p:spPr/>
        <p:txBody>
          <a:bodyPr/>
          <a:lstStyle/>
          <a:p>
            <a:r>
              <a:rPr lang="it-IT" dirty="0"/>
              <a:t>Se le parti si conciliano, si redige </a:t>
            </a:r>
            <a:r>
              <a:rPr lang="it-IT" u="sng" dirty="0">
                <a:hlinkClick r:id="rId2" tooltip="Dizionario Giuridico: Processo verbale"/>
              </a:rPr>
              <a:t>processo verbale</a:t>
            </a:r>
            <a:r>
              <a:rPr lang="it-IT" dirty="0"/>
              <a:t> della conciliazione </a:t>
            </a:r>
            <a:r>
              <a:rPr lang="it-IT" baseline="30000" dirty="0">
                <a:hlinkClick r:id="rId3"/>
              </a:rPr>
              <a:t>(1)</a:t>
            </a:r>
            <a:r>
              <a:rPr lang="it-IT" dirty="0"/>
              <a:t>, che è sottoscritto dalle parti e dal </a:t>
            </a:r>
            <a:r>
              <a:rPr lang="it-IT" u="sng" dirty="0">
                <a:hlinkClick r:id="rId4" tooltip="Dizionario Giuridico: Consulente tecnico"/>
              </a:rPr>
              <a:t>consulente tecnico</a:t>
            </a:r>
            <a:r>
              <a:rPr lang="it-IT" dirty="0"/>
              <a:t> e inserito nel </a:t>
            </a:r>
            <a:r>
              <a:rPr lang="it-IT" u="sng" dirty="0">
                <a:hlinkClick r:id="rId5" tooltip="Dizionario Giuridico: Fascicolo d'ufficio"/>
              </a:rPr>
              <a:t>fascicolo d'ufficio</a:t>
            </a:r>
            <a:r>
              <a:rPr lang="it-IT" dirty="0" smtClean="0"/>
              <a:t>.</a:t>
            </a:r>
            <a:endParaRPr lang="it-IT" dirty="0"/>
          </a:p>
          <a:p>
            <a:r>
              <a:rPr lang="it-IT" dirty="0"/>
              <a:t>Il </a:t>
            </a:r>
            <a:r>
              <a:rPr lang="it-IT" u="sng" dirty="0">
                <a:hlinkClick r:id="rId6" tooltip="Dizionario Giuridico: Giudice istruttore"/>
              </a:rPr>
              <a:t>giudice istruttore</a:t>
            </a:r>
            <a:r>
              <a:rPr lang="it-IT" dirty="0"/>
              <a:t> attribuisce con </a:t>
            </a:r>
            <a:r>
              <a:rPr lang="it-IT" u="sng" dirty="0">
                <a:hlinkClick r:id="rId7" tooltip="Dizionario Giuridico: Decreto"/>
              </a:rPr>
              <a:t>decreto</a:t>
            </a:r>
            <a:r>
              <a:rPr lang="it-IT" dirty="0"/>
              <a:t> efficacia di </a:t>
            </a:r>
            <a:r>
              <a:rPr lang="it-IT" u="sng" dirty="0">
                <a:hlinkClick r:id="rId8" tooltip="Dizionario Giuridico: Titolo esecutivo"/>
              </a:rPr>
              <a:t>titolo esecutivo</a:t>
            </a:r>
            <a:r>
              <a:rPr lang="it-IT" dirty="0"/>
              <a:t> al processo verbale </a:t>
            </a:r>
            <a:r>
              <a:rPr lang="it-IT" baseline="30000" dirty="0">
                <a:hlinkClick r:id="rId9"/>
              </a:rPr>
              <a:t>(2</a:t>
            </a:r>
            <a:r>
              <a:rPr lang="it-IT" baseline="30000" dirty="0" smtClean="0">
                <a:hlinkClick r:id="rId9"/>
              </a:rPr>
              <a:t>)</a:t>
            </a:r>
            <a:r>
              <a:rPr lang="it-IT" dirty="0" smtClean="0"/>
              <a:t>.</a:t>
            </a:r>
            <a:endParaRPr lang="it-IT" dirty="0"/>
          </a:p>
        </p:txBody>
      </p:sp>
    </p:spTree>
    <p:extLst>
      <p:ext uri="{BB962C8B-B14F-4D97-AF65-F5344CB8AC3E}">
        <p14:creationId xmlns:p14="http://schemas.microsoft.com/office/powerpoint/2010/main" val="1365874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81891"/>
            <a:ext cx="9905999" cy="5209310"/>
          </a:xfrm>
        </p:spPr>
        <p:txBody>
          <a:bodyPr/>
          <a:lstStyle/>
          <a:p>
            <a:r>
              <a:rPr lang="it-IT" i="1" dirty="0"/>
              <a:t>(1) Il verbale di conciliazione è a tutti gli effetti una </a:t>
            </a:r>
            <a:r>
              <a:rPr lang="it-IT" b="1" i="1" dirty="0"/>
              <a:t>scrittura privata non autenticata</a:t>
            </a:r>
            <a:r>
              <a:rPr lang="it-IT" i="1" dirty="0"/>
              <a:t> e non un atto pubblico, poiché il consulente tecnico contabile non è un pubblico ufficiale e la sua firma non ha valore di autenticazione</a:t>
            </a:r>
            <a:r>
              <a:rPr lang="it-IT" i="1" dirty="0" smtClean="0"/>
              <a:t>.</a:t>
            </a:r>
          </a:p>
          <a:p>
            <a:r>
              <a:rPr lang="it-IT" i="1" dirty="0" smtClean="0"/>
              <a:t>(</a:t>
            </a:r>
            <a:r>
              <a:rPr lang="it-IT" i="1" dirty="0"/>
              <a:t>2) Il giudice istruttore deve solo verificare la </a:t>
            </a:r>
            <a:r>
              <a:rPr lang="it-IT" b="1" i="1" dirty="0"/>
              <a:t>regolarità formale</a:t>
            </a:r>
            <a:r>
              <a:rPr lang="it-IT" i="1" dirty="0"/>
              <a:t> dell'atto (sottoscrizione delle parti e del </a:t>
            </a:r>
            <a:r>
              <a:rPr lang="it-IT" i="1" dirty="0" err="1"/>
              <a:t>c.t.u</a:t>
            </a:r>
            <a:r>
              <a:rPr lang="it-IT" i="1" dirty="0"/>
              <a:t>.), senza essere tenuto a dover valutare l'eventuale invalidità dell'atto. Egli si limita ad attribuire al verbale, con proprio decreto, efficacia di titolo esecutivo.</a:t>
            </a:r>
            <a:br>
              <a:rPr lang="it-IT" i="1" dirty="0"/>
            </a:br>
            <a:r>
              <a:rPr lang="it-IT" i="1" dirty="0"/>
              <a:t>Presunti vizi sostanziali della conciliazione raggiunta tra le parti potranno essere fatti valere solo in sede di opposizione all'esecuzione (</a:t>
            </a:r>
            <a:r>
              <a:rPr lang="it-IT" i="1" u="sng" dirty="0">
                <a:hlinkClick r:id="rId2" tooltip="Forma dell'opposizione"/>
              </a:rPr>
              <a:t>art. 615 del </a:t>
            </a:r>
            <a:r>
              <a:rPr lang="it-IT" i="1" u="sng" dirty="0" err="1">
                <a:hlinkClick r:id="rId2" tooltip="Forma dell'opposizione"/>
              </a:rPr>
              <a:t>c.p.c</a:t>
            </a:r>
            <a:r>
              <a:rPr lang="it-IT" i="1" u="sng" dirty="0" err="1" smtClean="0">
                <a:hlinkClick r:id="rId2" tooltip="Forma dell'opposizione"/>
              </a:rPr>
              <a:t>.</a:t>
            </a:r>
            <a:r>
              <a:rPr lang="it-IT" i="1" dirty="0" smtClean="0"/>
              <a:t>).</a:t>
            </a:r>
            <a:endParaRPr lang="it-IT" dirty="0" smtClean="0"/>
          </a:p>
        </p:txBody>
      </p:sp>
    </p:spTree>
    <p:extLst>
      <p:ext uri="{BB962C8B-B14F-4D97-AF65-F5344CB8AC3E}">
        <p14:creationId xmlns:p14="http://schemas.microsoft.com/office/powerpoint/2010/main" val="377965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200 Mancata conciliazione</a:t>
            </a:r>
          </a:p>
        </p:txBody>
      </p:sp>
      <p:sp>
        <p:nvSpPr>
          <p:cNvPr id="3" name="Segnaposto contenuto 2"/>
          <p:cNvSpPr>
            <a:spLocks noGrp="1"/>
          </p:cNvSpPr>
          <p:nvPr>
            <p:ph idx="1"/>
          </p:nvPr>
        </p:nvSpPr>
        <p:spPr/>
        <p:txBody>
          <a:bodyPr/>
          <a:lstStyle/>
          <a:p>
            <a:r>
              <a:rPr lang="it-IT" dirty="0"/>
              <a:t>Se la conciliazione delle parti non riesce, il consulente espone i risultati delle indagini compiute e il suo parere in una relazione, che deposita in </a:t>
            </a:r>
            <a:r>
              <a:rPr lang="it-IT" u="sng" dirty="0">
                <a:hlinkClick r:id="rId2" tooltip="Dizionario Giuridico: Cancelleria"/>
              </a:rPr>
              <a:t>cancelleria</a:t>
            </a:r>
            <a:r>
              <a:rPr lang="it-IT" dirty="0"/>
              <a:t> nel termine fissato dal </a:t>
            </a:r>
            <a:r>
              <a:rPr lang="it-IT" u="sng" dirty="0">
                <a:hlinkClick r:id="rId3" tooltip="Dizionario Giuridico: Giudice istruttore"/>
              </a:rPr>
              <a:t>giudice istruttore</a:t>
            </a:r>
            <a:r>
              <a:rPr lang="it-IT" dirty="0"/>
              <a:t>.</a:t>
            </a:r>
          </a:p>
          <a:p>
            <a:r>
              <a:rPr lang="it-IT" dirty="0"/>
              <a:t>Le dichiarazioni delle parti, riportate dal consulente nella relazione, possono essere valutate dal giudice a norma dell'articolo </a:t>
            </a:r>
            <a:r>
              <a:rPr lang="it-IT" u="sng" dirty="0">
                <a:hlinkClick r:id="rId4" tooltip="Valutazione delle prove"/>
              </a:rPr>
              <a:t>116</a:t>
            </a:r>
            <a:r>
              <a:rPr lang="it-IT" dirty="0"/>
              <a:t> secondo comma </a:t>
            </a:r>
            <a:r>
              <a:rPr lang="it-IT" baseline="30000" dirty="0">
                <a:hlinkClick r:id="rId5"/>
              </a:rPr>
              <a:t>(1</a:t>
            </a:r>
            <a:r>
              <a:rPr lang="it-IT" baseline="30000" dirty="0" smtClean="0">
                <a:hlinkClick r:id="rId5"/>
              </a:rPr>
              <a:t>)</a:t>
            </a:r>
            <a:r>
              <a:rPr lang="it-IT" dirty="0" smtClean="0"/>
              <a:t>.</a:t>
            </a:r>
          </a:p>
          <a:p>
            <a:r>
              <a:rPr lang="it-IT" i="1" dirty="0"/>
              <a:t>(1) Va ricordato che il giudice può desumere argomenti di prova in generale dal contegno delle parti nel processo (art. </a:t>
            </a:r>
            <a:r>
              <a:rPr lang="it-IT" i="1" u="sng" dirty="0">
                <a:hlinkClick r:id="rId4" tooltip="Valutazione delle prove"/>
              </a:rPr>
              <a:t>116</a:t>
            </a:r>
            <a:r>
              <a:rPr lang="it-IT" i="1" dirty="0"/>
              <a:t>, secondo comma, </a:t>
            </a:r>
            <a:r>
              <a:rPr lang="it-IT" i="1" dirty="0" err="1"/>
              <a:t>c.p.c.</a:t>
            </a:r>
            <a:r>
              <a:rPr lang="it-IT" i="1" dirty="0"/>
              <a:t>).</a:t>
            </a:r>
            <a:endParaRPr lang="it-IT" dirty="0"/>
          </a:p>
        </p:txBody>
      </p:sp>
    </p:spTree>
    <p:extLst>
      <p:ext uri="{BB962C8B-B14F-4D97-AF65-F5344CB8AC3E}">
        <p14:creationId xmlns:p14="http://schemas.microsoft.com/office/powerpoint/2010/main" val="3123557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201 Consulente tecnico di parte</a:t>
            </a:r>
          </a:p>
        </p:txBody>
      </p:sp>
      <p:sp>
        <p:nvSpPr>
          <p:cNvPr id="3" name="Segnaposto contenuto 2"/>
          <p:cNvSpPr>
            <a:spLocks noGrp="1"/>
          </p:cNvSpPr>
          <p:nvPr>
            <p:ph idx="1"/>
          </p:nvPr>
        </p:nvSpPr>
        <p:spPr/>
        <p:txBody>
          <a:bodyPr>
            <a:normAutofit fontScale="92500"/>
          </a:bodyPr>
          <a:lstStyle/>
          <a:p>
            <a:r>
              <a:rPr lang="it-IT" dirty="0"/>
              <a:t>Il giudice istruttore, con l'ordinanza di nomina del </a:t>
            </a:r>
            <a:r>
              <a:rPr lang="it-IT" u="sng" dirty="0">
                <a:hlinkClick r:id="rId2" tooltip="Dizionario Giuridico: Consulente tecnico"/>
              </a:rPr>
              <a:t>consulente</a:t>
            </a:r>
            <a:r>
              <a:rPr lang="it-IT" dirty="0"/>
              <a:t> [</a:t>
            </a:r>
            <a:r>
              <a:rPr lang="it-IT" u="sng" dirty="0">
                <a:hlinkClick r:id="rId3" tooltip="Nomina del consulente tecnico"/>
              </a:rPr>
              <a:t>191</a:t>
            </a:r>
            <a:r>
              <a:rPr lang="it-IT" dirty="0"/>
              <a:t> </a:t>
            </a:r>
            <a:r>
              <a:rPr lang="it-IT" dirty="0" err="1"/>
              <a:t>c.p.c.</a:t>
            </a:r>
            <a:r>
              <a:rPr lang="it-IT" dirty="0"/>
              <a:t>], assegna alle parti un </a:t>
            </a:r>
            <a:r>
              <a:rPr lang="it-IT" u="sng" dirty="0">
                <a:hlinkClick r:id="rId4" tooltip="Dizionario Giuridico: Termine (processuale)"/>
              </a:rPr>
              <a:t>termine</a:t>
            </a:r>
            <a:r>
              <a:rPr lang="it-IT" dirty="0"/>
              <a:t> entro il quale possono nominare, con dichiarazione ricevuta dal </a:t>
            </a:r>
            <a:r>
              <a:rPr lang="it-IT" u="sng" dirty="0">
                <a:hlinkClick r:id="rId5" tooltip="Dizionario Giuridico: Cancelliere"/>
              </a:rPr>
              <a:t>cancelliere</a:t>
            </a:r>
            <a:r>
              <a:rPr lang="it-IT" dirty="0"/>
              <a:t>, un loro consulente tecnico [91, 145, 146 </a:t>
            </a:r>
            <a:r>
              <a:rPr lang="it-IT" dirty="0" err="1"/>
              <a:t>disp</a:t>
            </a:r>
            <a:r>
              <a:rPr lang="it-IT" dirty="0"/>
              <a:t>. </a:t>
            </a:r>
            <a:r>
              <a:rPr lang="it-IT" dirty="0" err="1"/>
              <a:t>att</a:t>
            </a:r>
            <a:r>
              <a:rPr lang="it-IT" dirty="0"/>
              <a:t>.] </a:t>
            </a:r>
            <a:r>
              <a:rPr lang="it-IT" baseline="30000" dirty="0">
                <a:hlinkClick r:id="rId6"/>
              </a:rPr>
              <a:t>(1)</a:t>
            </a:r>
            <a:r>
              <a:rPr lang="it-IT" dirty="0"/>
              <a:t>.</a:t>
            </a:r>
          </a:p>
          <a:p>
            <a:r>
              <a:rPr lang="it-IT" dirty="0"/>
              <a:t>Il consulente della parte, oltre ad assistere a norma dell'articolo </a:t>
            </a:r>
            <a:r>
              <a:rPr lang="it-IT" u="sng" dirty="0">
                <a:hlinkClick r:id="rId7" tooltip="Attività del consulente"/>
              </a:rPr>
              <a:t>194</a:t>
            </a:r>
            <a:r>
              <a:rPr lang="it-IT" dirty="0"/>
              <a:t> alle operazioni del consulente del giudice, partecipa all'</a:t>
            </a:r>
            <a:r>
              <a:rPr lang="it-IT" u="sng" dirty="0">
                <a:hlinkClick r:id="rId8" tooltip="Dizionario Giuridico: Udienza"/>
              </a:rPr>
              <a:t>udienza</a:t>
            </a:r>
            <a:r>
              <a:rPr lang="it-IT" dirty="0"/>
              <a:t> e alla </a:t>
            </a:r>
            <a:r>
              <a:rPr lang="it-IT" u="sng" dirty="0">
                <a:hlinkClick r:id="rId9" tooltip="Dizionario Giuridico: Camera di consiglio"/>
              </a:rPr>
              <a:t>camera di consiglio</a:t>
            </a:r>
            <a:r>
              <a:rPr lang="it-IT" dirty="0"/>
              <a:t> ogni volta che vi interviene il consulente del giudice, per chiarire e svolgere, con l'autorizzazione del presidente, le sue osservazioni sui risultati delle indagini tecniche </a:t>
            </a:r>
            <a:r>
              <a:rPr lang="it-IT" baseline="30000" dirty="0">
                <a:hlinkClick r:id="rId10"/>
              </a:rPr>
              <a:t>(2)</a:t>
            </a:r>
            <a:r>
              <a:rPr lang="it-IT" baseline="30000" dirty="0">
                <a:hlinkClick r:id="rId11"/>
              </a:rPr>
              <a:t>(3</a:t>
            </a:r>
            <a:r>
              <a:rPr lang="it-IT" baseline="30000" dirty="0" smtClean="0">
                <a:hlinkClick r:id="rId11"/>
              </a:rPr>
              <a:t>)</a:t>
            </a:r>
            <a:r>
              <a:rPr lang="it-IT" dirty="0" smtClean="0"/>
              <a:t>.</a:t>
            </a:r>
            <a:endParaRPr lang="it-IT" dirty="0"/>
          </a:p>
        </p:txBody>
      </p:sp>
    </p:spTree>
    <p:extLst>
      <p:ext uri="{BB962C8B-B14F-4D97-AF65-F5344CB8AC3E}">
        <p14:creationId xmlns:p14="http://schemas.microsoft.com/office/powerpoint/2010/main" val="3733535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32014"/>
            <a:ext cx="9905999" cy="5868786"/>
          </a:xfrm>
        </p:spPr>
        <p:txBody>
          <a:bodyPr>
            <a:normAutofit fontScale="70000" lnSpcReduction="20000"/>
          </a:bodyPr>
          <a:lstStyle/>
          <a:p>
            <a:r>
              <a:rPr lang="it-IT" i="1" dirty="0"/>
              <a:t>(1) Il termine per la nomina del consulente tecnico di parte ha natura </a:t>
            </a:r>
            <a:r>
              <a:rPr lang="it-IT" b="1" i="1" dirty="0"/>
              <a:t>ordinatoria </a:t>
            </a:r>
            <a:r>
              <a:rPr lang="it-IT" i="1" dirty="0"/>
              <a:t>(</a:t>
            </a:r>
            <a:r>
              <a:rPr lang="it-IT" i="1" u="sng" dirty="0">
                <a:hlinkClick r:id="rId2" tooltip="Prorogabilità del termine ordinatorio"/>
              </a:rPr>
              <a:t>art. 154 del </a:t>
            </a:r>
            <a:r>
              <a:rPr lang="it-IT" i="1" u="sng" dirty="0" err="1">
                <a:hlinkClick r:id="rId2" tooltip="Prorogabilità del termine ordinatorio"/>
              </a:rPr>
              <a:t>c.p.c.</a:t>
            </a:r>
            <a:r>
              <a:rPr lang="it-IT" i="1" dirty="0"/>
              <a:t>). Qualora il giudice non abbia indicato alcun termine, si ritiene che le parti potranno nominare i propri consulenti fino a quando il </a:t>
            </a:r>
            <a:r>
              <a:rPr lang="it-IT" i="1" dirty="0" err="1"/>
              <a:t>c.t.u</a:t>
            </a:r>
            <a:r>
              <a:rPr lang="it-IT" i="1" dirty="0"/>
              <a:t>. non abbia iniziato le operazioni peritali.</a:t>
            </a:r>
          </a:p>
          <a:p>
            <a:r>
              <a:rPr lang="it-IT" i="1" dirty="0"/>
              <a:t>(2) La scelta di avvalersi di una consulenza tecnica di parte è lasciata alla discrezione della parte, che può comunque partecipare alle operazioni peritali per mezzo del proprio difensore, nonché esprimere ogni opportuna valutazione sull'indagine svolta dal </a:t>
            </a:r>
            <a:r>
              <a:rPr lang="it-IT" i="1" dirty="0" err="1"/>
              <a:t>c.t.u</a:t>
            </a:r>
            <a:r>
              <a:rPr lang="it-IT" i="1" dirty="0"/>
              <a:t>. Addirittura, la parte che abbia la competenza professionale per farlo, potrà svolgere la funzione di consulente tecnico di parte nel proprio interesse.</a:t>
            </a:r>
            <a:br>
              <a:rPr lang="it-IT" i="1" dirty="0"/>
            </a:br>
            <a:r>
              <a:rPr lang="it-IT" i="1" dirty="0"/>
              <a:t>Il consulente di parte, quindi, si limita a coadiuvare la parte redigendo - presumibilmente con maggiore competenza tecnica della stessa o del suo difensore - una relazione scritta, un atto difensivo </a:t>
            </a:r>
            <a:r>
              <a:rPr lang="it-IT" b="1" i="1" dirty="0"/>
              <a:t>privo di </a:t>
            </a:r>
            <a:r>
              <a:rPr lang="it-IT" b="1" i="1" dirty="0" smtClean="0"/>
              <a:t>autonomo valore </a:t>
            </a:r>
            <a:r>
              <a:rPr lang="it-IT" b="1" i="1" dirty="0"/>
              <a:t>probatorio</a:t>
            </a:r>
            <a:r>
              <a:rPr lang="it-IT" i="1" dirty="0"/>
              <a:t>. Eventuali ammissioni di fatti sfavorevoli contenute nella relazione del consulente di parte sono prive di valore confessorio, mancando ogni vincolatività per la parte rappresentata</a:t>
            </a:r>
            <a:r>
              <a:rPr lang="it-IT" i="1" dirty="0" smtClean="0"/>
              <a:t>.</a:t>
            </a:r>
            <a:endParaRPr lang="it-IT" i="1" dirty="0"/>
          </a:p>
          <a:p>
            <a:r>
              <a:rPr lang="it-IT" i="1" dirty="0"/>
              <a:t>(3) Tra la parte e il proprio consulente tecnico viene stipulato un </a:t>
            </a:r>
            <a:r>
              <a:rPr lang="it-IT" b="1" i="1" dirty="0"/>
              <a:t>contratto di prestazione d'opera intellettuale</a:t>
            </a:r>
            <a:r>
              <a:rPr lang="it-IT" i="1" dirty="0"/>
              <a:t> (</a:t>
            </a:r>
            <a:r>
              <a:rPr lang="it-IT" i="1" u="sng" dirty="0">
                <a:hlinkClick r:id="rId3" tooltip="Prestazione d'opera intellettuale"/>
              </a:rPr>
              <a:t>art. 2230 del c.c.</a:t>
            </a:r>
            <a:r>
              <a:rPr lang="it-IT" i="1" dirty="0"/>
              <a:t>). Pertanto, il compenso è dovuto all'esperto anche in caso di esito negativo della controversia.</a:t>
            </a:r>
            <a:br>
              <a:rPr lang="it-IT" i="1" dirty="0"/>
            </a:br>
            <a:r>
              <a:rPr lang="it-IT" i="1" dirty="0"/>
              <a:t>In ogni caso, comunque, le spese della consulenza di parte, al pari di quelle della consulenza di ufficio, vanno poste </a:t>
            </a:r>
            <a:r>
              <a:rPr lang="it-IT" b="1" i="1" dirty="0"/>
              <a:t>a carico della parte soccombente</a:t>
            </a:r>
            <a:r>
              <a:rPr lang="it-IT" i="1" dirty="0"/>
              <a:t> in giudizio: il giudice potrà liquidarle anche in misura inferiore a quanto effettivamente percepito dal consulente, se dovesse ritenere il compenso pattuito eccessivamente oneroso</a:t>
            </a:r>
            <a:r>
              <a:rPr lang="it-IT" i="1" dirty="0" smtClean="0"/>
              <a:t>. </a:t>
            </a:r>
            <a:endParaRPr lang="it-IT" i="1" dirty="0"/>
          </a:p>
        </p:txBody>
      </p:sp>
    </p:spTree>
    <p:extLst>
      <p:ext uri="{BB962C8B-B14F-4D97-AF65-F5344CB8AC3E}">
        <p14:creationId xmlns:p14="http://schemas.microsoft.com/office/powerpoint/2010/main" val="2914385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a:t>
            </a:r>
            <a:r>
              <a:rPr lang="it-IT" dirty="0"/>
              <a:t>696 - Accertamento tecnico e ispezione giudiziale</a:t>
            </a:r>
          </a:p>
        </p:txBody>
      </p:sp>
      <p:sp>
        <p:nvSpPr>
          <p:cNvPr id="3" name="Segnaposto contenuto 2"/>
          <p:cNvSpPr>
            <a:spLocks noGrp="1"/>
          </p:cNvSpPr>
          <p:nvPr>
            <p:ph idx="1"/>
          </p:nvPr>
        </p:nvSpPr>
        <p:spPr>
          <a:xfrm>
            <a:off x="1141412" y="2249487"/>
            <a:ext cx="9905999" cy="3893618"/>
          </a:xfrm>
        </p:spPr>
        <p:txBody>
          <a:bodyPr>
            <a:normAutofit fontScale="92500" lnSpcReduction="10000"/>
          </a:bodyPr>
          <a:lstStyle/>
          <a:p>
            <a:r>
              <a:rPr lang="it-IT" dirty="0"/>
              <a:t>Chi ha urgenza di far verificare, prima del giudizio, lo stato di luoghi o la qualità o la condizione di cose può chiedere, a norma degli articoli </a:t>
            </a:r>
            <a:r>
              <a:rPr lang="it-IT" u="sng" dirty="0">
                <a:hlinkClick r:id="rId2" tooltip="Assunzione di testimoni"/>
              </a:rPr>
              <a:t>692</a:t>
            </a:r>
            <a:r>
              <a:rPr lang="it-IT" dirty="0"/>
              <a:t> e seguenti, che sia disposto un </a:t>
            </a:r>
            <a:r>
              <a:rPr lang="it-IT" u="sng" dirty="0">
                <a:hlinkClick r:id="rId3" tooltip="Dizionario Giuridico: Accertamento tecnico"/>
              </a:rPr>
              <a:t>accertamento tecnico</a:t>
            </a:r>
            <a:r>
              <a:rPr lang="it-IT" dirty="0"/>
              <a:t> [</a:t>
            </a:r>
            <a:r>
              <a:rPr lang="it-IT" u="sng" dirty="0">
                <a:hlinkClick r:id="rId4" tooltip="Nomina del consulente tecnico"/>
              </a:rPr>
              <a:t>191</a:t>
            </a:r>
            <a:r>
              <a:rPr lang="it-IT" dirty="0"/>
              <a:t>] o un'ispezione giudiziale [</a:t>
            </a:r>
            <a:r>
              <a:rPr lang="it-IT" u="sng" dirty="0">
                <a:hlinkClick r:id="rId5" tooltip="Ordine d'ispezione di persone e di cose"/>
              </a:rPr>
              <a:t>118</a:t>
            </a:r>
            <a:r>
              <a:rPr lang="it-IT" dirty="0"/>
              <a:t>, </a:t>
            </a:r>
            <a:r>
              <a:rPr lang="it-IT" u="sng" dirty="0">
                <a:hlinkClick r:id="rId6" tooltip="Ordinanza d'ispezione"/>
              </a:rPr>
              <a:t>258</a:t>
            </a:r>
            <a:r>
              <a:rPr lang="it-IT" dirty="0"/>
              <a:t> ss.; c.c. </a:t>
            </a:r>
            <a:r>
              <a:rPr lang="it-IT" u="sng" dirty="0">
                <a:hlinkClick r:id="rId7" tooltip="Accertamento dei difetti"/>
              </a:rPr>
              <a:t>1513</a:t>
            </a:r>
            <a:r>
              <a:rPr lang="it-IT" dirty="0"/>
              <a:t>, </a:t>
            </a:r>
            <a:r>
              <a:rPr lang="it-IT" u="sng" dirty="0">
                <a:hlinkClick r:id="rId8" tooltip="Accertamento della perdita e dell'avaria"/>
              </a:rPr>
              <a:t>1697</a:t>
            </a:r>
            <a:r>
              <a:rPr lang="it-IT" dirty="0"/>
              <a:t>]</a:t>
            </a:r>
            <a:r>
              <a:rPr lang="it-IT" baseline="30000" dirty="0">
                <a:hlinkClick r:id="rId9"/>
              </a:rPr>
              <a:t>(1)</a:t>
            </a:r>
            <a:r>
              <a:rPr lang="it-IT" dirty="0"/>
              <a:t>.</a:t>
            </a:r>
          </a:p>
          <a:p>
            <a:r>
              <a:rPr lang="it-IT" dirty="0"/>
              <a:t>L'accertamento tecnico di cui al primo comma può comprendere anche valutazioni in ordine alle cause e ai danni relativi all'oggetto della verifica</a:t>
            </a:r>
            <a:r>
              <a:rPr lang="it-IT" baseline="30000" dirty="0">
                <a:hlinkClick r:id="rId10"/>
              </a:rPr>
              <a:t>(2)</a:t>
            </a:r>
            <a:r>
              <a:rPr lang="it-IT" dirty="0"/>
              <a:t>.</a:t>
            </a:r>
          </a:p>
          <a:p>
            <a:r>
              <a:rPr lang="it-IT" dirty="0"/>
              <a:t>Il </a:t>
            </a:r>
            <a:r>
              <a:rPr lang="it-IT" u="sng" dirty="0">
                <a:hlinkClick r:id="rId11" tooltip="Dizionario Giuridico: Presidente del collegio"/>
              </a:rPr>
              <a:t>presidente</a:t>
            </a:r>
            <a:r>
              <a:rPr lang="it-IT" dirty="0"/>
              <a:t> del </a:t>
            </a:r>
            <a:r>
              <a:rPr lang="it-IT" u="sng" dirty="0">
                <a:hlinkClick r:id="rId12" tooltip="Dizionario Giuridico: Tribunale"/>
              </a:rPr>
              <a:t>tribunale</a:t>
            </a:r>
            <a:r>
              <a:rPr lang="it-IT" dirty="0"/>
              <a:t>, [il pretore] o il </a:t>
            </a:r>
            <a:r>
              <a:rPr lang="it-IT" u="sng" dirty="0">
                <a:hlinkClick r:id="rId13" tooltip="Dizionario Giuridico: Giudice di pace"/>
              </a:rPr>
              <a:t>giudice di pace</a:t>
            </a:r>
            <a:r>
              <a:rPr lang="it-IT" dirty="0"/>
              <a:t> provvede nelle forme stabilite negli articoli </a:t>
            </a:r>
            <a:r>
              <a:rPr lang="it-IT" u="sng" dirty="0">
                <a:hlinkClick r:id="rId14" tooltip="Ordine di comparizione"/>
              </a:rPr>
              <a:t>694</a:t>
            </a:r>
            <a:r>
              <a:rPr lang="it-IT" dirty="0"/>
              <a:t> e </a:t>
            </a:r>
            <a:r>
              <a:rPr lang="it-IT" u="sng" dirty="0">
                <a:hlinkClick r:id="rId15" tooltip="Ammissione del mezzo di prova"/>
              </a:rPr>
              <a:t>695</a:t>
            </a:r>
            <a:r>
              <a:rPr lang="it-IT" dirty="0"/>
              <a:t>, in quanto applicabili, nomina il </a:t>
            </a:r>
            <a:r>
              <a:rPr lang="it-IT" u="sng" dirty="0">
                <a:hlinkClick r:id="rId16" tooltip="Dizionario Giuridico: Consulente tecnico"/>
              </a:rPr>
              <a:t>consulente tecnico</a:t>
            </a:r>
            <a:r>
              <a:rPr lang="it-IT" dirty="0"/>
              <a:t> e fissa la data dell'inizio delle operazioni </a:t>
            </a:r>
            <a:r>
              <a:rPr lang="it-IT" baseline="30000" dirty="0">
                <a:hlinkClick r:id="rId17"/>
              </a:rPr>
              <a:t>(3)</a:t>
            </a:r>
            <a:r>
              <a:rPr lang="it-IT" dirty="0"/>
              <a:t>.</a:t>
            </a:r>
          </a:p>
          <a:p>
            <a:endParaRPr lang="it-IT" dirty="0"/>
          </a:p>
        </p:txBody>
      </p:sp>
    </p:spTree>
    <p:extLst>
      <p:ext uri="{BB962C8B-B14F-4D97-AF65-F5344CB8AC3E}">
        <p14:creationId xmlns:p14="http://schemas.microsoft.com/office/powerpoint/2010/main" val="1694249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90204"/>
            <a:ext cx="9905999" cy="5444836"/>
          </a:xfrm>
        </p:spPr>
        <p:txBody>
          <a:bodyPr>
            <a:normAutofit fontScale="77500" lnSpcReduction="20000"/>
          </a:bodyPr>
          <a:lstStyle/>
          <a:p>
            <a:r>
              <a:rPr lang="it-IT" i="1" dirty="0"/>
              <a:t>(1) La Corte costituzionale è intervenuta a distanza di sei anni con due pronunce, la sentenza 22 ottobre 1990, n. 471 con cui ha dichiarato l'illegittimità costituzionale del presente comma nella parte in cui non consente di disporre accertamento tecnico o ispezione giudiziale sulla persona dell'istante e la sentenza 19 luglio 1996, n. 257 con cui ha dichiarato l'illegittimità costituzionale sempre del primo comma nella parte in cui non prevede che il giudice possa disporre accertamento tecnico o ispezione giudiziale anche sulla persona nei cui confronti l'istanza è proposta, dopo averne acquisito il consenso.</a:t>
            </a:r>
          </a:p>
          <a:p>
            <a:r>
              <a:rPr lang="it-IT" i="1" dirty="0"/>
              <a:t>(2) Tale comma è stato aggiunto dal D.L. n. 35/2005 con decorrenza dal 1 marzo 2006. La riforma ha infatti recepito l'orientamento giurisprudenziale in base al quale l'accertamento tecnico deve comprendere ed includere tutti gli elementi conoscitivi necessari per le valutazioni che dovranno essere effettuate nel giudizio di merito. Ad oggi, grazie alla riforma, il giudice può chiedere al consulente tecnico di accertare le cause e l'entità del danno lamentato.</a:t>
            </a:r>
          </a:p>
          <a:p>
            <a:r>
              <a:rPr lang="it-IT" i="1" dirty="0"/>
              <a:t>(3) Si precisa che secondo l'orientamento giurisprudenziale è ammissibile l'accertamento tecnico preventivo anche nei confronti della Pubblica Amministrazione nell'ipotesi in cui il provvedimento amministrativo possa ledere una posizione di diritto soggettivo. Diversamente, viene negata l'ammissibilità dell'</a:t>
            </a:r>
            <a:r>
              <a:rPr lang="it-IT" i="1" dirty="0" err="1"/>
              <a:t>atp</a:t>
            </a:r>
            <a:r>
              <a:rPr lang="it-IT" i="1" dirty="0"/>
              <a:t> nella diversa ipotesi in cui la situazione lesa non attenga ad un diritto soggettivo bensì ad un interesse legittimo</a:t>
            </a:r>
            <a:r>
              <a:rPr lang="it-IT" i="1" dirty="0" smtClean="0"/>
              <a:t>.</a:t>
            </a:r>
            <a:endParaRPr lang="it-IT" i="1" dirty="0"/>
          </a:p>
        </p:txBody>
      </p:sp>
    </p:spTree>
    <p:extLst>
      <p:ext uri="{BB962C8B-B14F-4D97-AF65-F5344CB8AC3E}">
        <p14:creationId xmlns:p14="http://schemas.microsoft.com/office/powerpoint/2010/main" val="2974560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696 </a:t>
            </a:r>
            <a:r>
              <a:rPr lang="it-IT" i="1" dirty="0"/>
              <a:t>bis </a:t>
            </a:r>
            <a:r>
              <a:rPr lang="it-IT" dirty="0"/>
              <a:t>Consulenza tecnica preventiva ai fini della composizione della lite</a:t>
            </a:r>
          </a:p>
        </p:txBody>
      </p:sp>
      <p:sp>
        <p:nvSpPr>
          <p:cNvPr id="3" name="Segnaposto contenuto 2"/>
          <p:cNvSpPr>
            <a:spLocks noGrp="1"/>
          </p:cNvSpPr>
          <p:nvPr>
            <p:ph idx="1"/>
          </p:nvPr>
        </p:nvSpPr>
        <p:spPr>
          <a:xfrm>
            <a:off x="1141412" y="1945178"/>
            <a:ext cx="9905999" cy="4530437"/>
          </a:xfrm>
        </p:spPr>
        <p:txBody>
          <a:bodyPr>
            <a:normAutofit fontScale="77500" lnSpcReduction="20000"/>
          </a:bodyPr>
          <a:lstStyle/>
          <a:p>
            <a:r>
              <a:rPr lang="it-IT" dirty="0"/>
              <a:t>L'espletamento di una consulenza tecnica, in via preventiva, può essere richiesto anche al di fuori delle condizioni di cui al primo comma dell'articolo 696</a:t>
            </a:r>
            <a:r>
              <a:rPr lang="it-IT" baseline="30000" dirty="0">
                <a:hlinkClick r:id="rId2"/>
              </a:rPr>
              <a:t>(1)</a:t>
            </a:r>
            <a:r>
              <a:rPr lang="it-IT" dirty="0"/>
              <a:t>, ai fini dell'accertamento e della relativa determinazione dei crediti derivanti dalla mancata inesatta esecuzione di obbligazioni contrattuali o da fatto illecito</a:t>
            </a:r>
            <a:r>
              <a:rPr lang="it-IT" baseline="30000" dirty="0">
                <a:hlinkClick r:id="rId3"/>
              </a:rPr>
              <a:t>(2)</a:t>
            </a:r>
            <a:r>
              <a:rPr lang="it-IT" dirty="0"/>
              <a:t>. Il giudice procede a norma del terzo comma del medesimo articolo 696. Il consulente, prima di provvedere al deposito della relazione, tenta, ove possibile, la conciliazione delle parti</a:t>
            </a:r>
            <a:r>
              <a:rPr lang="it-IT" baseline="30000" dirty="0">
                <a:hlinkClick r:id="rId4"/>
              </a:rPr>
              <a:t>(3)</a:t>
            </a:r>
            <a:r>
              <a:rPr lang="it-IT" baseline="30000" dirty="0">
                <a:hlinkClick r:id="rId5"/>
              </a:rPr>
              <a:t>(4)</a:t>
            </a:r>
            <a:r>
              <a:rPr lang="it-IT" dirty="0"/>
              <a:t>.</a:t>
            </a:r>
          </a:p>
          <a:p>
            <a:r>
              <a:rPr lang="it-IT" dirty="0"/>
              <a:t>Se le parti si sono conciliate, si forma processo verbale della conciliazione.</a:t>
            </a:r>
          </a:p>
          <a:p>
            <a:r>
              <a:rPr lang="it-IT" dirty="0"/>
              <a:t>Il giudice attribuisce con decreto efficacia di titolo esecutivo al processo verbale, ai fini dell'espropriazione e dell'esecuzione in forma specifica e per l'iscrizione di ipoteca giudiziale.</a:t>
            </a:r>
          </a:p>
          <a:p>
            <a:r>
              <a:rPr lang="it-IT" dirty="0"/>
              <a:t>Il processo verbale è esente dall'imposta di registro.</a:t>
            </a:r>
          </a:p>
          <a:p>
            <a:r>
              <a:rPr lang="it-IT" dirty="0"/>
              <a:t>Se la conciliazione non riesce, ciascuna parte può chiedere che la relazione depositata dal consulente sia acquisita agli atti del successivo giudizio di merito.</a:t>
            </a:r>
          </a:p>
          <a:p>
            <a:r>
              <a:rPr lang="it-IT" dirty="0"/>
              <a:t>Si applicano gli articoli da 191 a 197, in quanto compatibili.</a:t>
            </a:r>
          </a:p>
          <a:p>
            <a:pPr marL="0" indent="0">
              <a:buNone/>
            </a:pPr>
            <a:endParaRPr lang="it-IT" dirty="0"/>
          </a:p>
        </p:txBody>
      </p:sp>
    </p:spTree>
    <p:extLst>
      <p:ext uri="{BB962C8B-B14F-4D97-AF65-F5344CB8AC3E}">
        <p14:creationId xmlns:p14="http://schemas.microsoft.com/office/powerpoint/2010/main" val="534518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32015"/>
            <a:ext cx="9905999" cy="5702530"/>
          </a:xfrm>
        </p:spPr>
        <p:txBody>
          <a:bodyPr>
            <a:normAutofit fontScale="85000" lnSpcReduction="10000"/>
          </a:bodyPr>
          <a:lstStyle/>
          <a:p>
            <a:r>
              <a:rPr lang="it-IT" i="1" dirty="0"/>
              <a:t>(1) Questo articolo è stato inserito dal D.L. 35/2005 con decorrenza dal 1 marzo 2006.</a:t>
            </a:r>
          </a:p>
          <a:p>
            <a:r>
              <a:rPr lang="it-IT" i="1" dirty="0"/>
              <a:t>(2) A differenza dell'accertamento tecnico preventivo di cui alla precedente norma, la consulenza tecnica preventiva disciplinata dal presente articolo non richiede per il suo espletamento il </a:t>
            </a:r>
            <a:r>
              <a:rPr lang="it-IT" i="1" dirty="0" err="1"/>
              <a:t>periculum</a:t>
            </a:r>
            <a:r>
              <a:rPr lang="it-IT" i="1" dirty="0"/>
              <a:t> in mora, ovvero il pericolo che nell'attesa dell'instaurazione del processo di merito gli elementi di prova che necessitano di essere raccolti vengano dispersi.</a:t>
            </a:r>
          </a:p>
          <a:p>
            <a:r>
              <a:rPr lang="it-IT" i="1" dirty="0"/>
              <a:t>(3) La consulenza tecnica preventiva può essere promossa nelle controversie relative al pagamento di somme di denaro, correlato ad illeciti contrattuali o extracontrattuali, potendo accertare anche </a:t>
            </a:r>
            <a:r>
              <a:rPr lang="it-IT" i="1" dirty="0" err="1"/>
              <a:t>l'an</a:t>
            </a:r>
            <a:r>
              <a:rPr lang="it-IT" i="1" dirty="0"/>
              <a:t> oltre al quantum del diritto fatto valere. La richiesta di consulenza tecnica preventiva si propone con ricorso al giudice che sarebbe competente per il merito, e lo scopo del consulente tecnico è quello di tentare la conciliazione delle parti.</a:t>
            </a:r>
          </a:p>
          <a:p>
            <a:r>
              <a:rPr lang="it-IT" i="1" dirty="0"/>
              <a:t>(4) La Corte Costituzionale, con sentenza 8 novembre - 21 dicembre 2023, n. 222 (in G.U. 1ª </a:t>
            </a:r>
            <a:r>
              <a:rPr lang="it-IT" i="1" dirty="0" err="1"/>
              <a:t>s.s.</a:t>
            </a:r>
            <a:r>
              <a:rPr lang="it-IT" i="1" dirty="0"/>
              <a:t> 27/12/2023, n. 52), ha dichiarato "l'illegittimità costituzionale dell'art. 696-bis, primo comma, primo periodo, del codice di procedura civile nella parte in cui dopo le parole «da fatto illecito» non prevede «o da ogni altro atto o fatto idoneo a produrli in conformità dell'ordinamento giuridico»".</a:t>
            </a:r>
          </a:p>
          <a:p>
            <a:endParaRPr lang="it-IT" dirty="0"/>
          </a:p>
        </p:txBody>
      </p:sp>
    </p:spTree>
    <p:extLst>
      <p:ext uri="{BB962C8B-B14F-4D97-AF65-F5344CB8AC3E}">
        <p14:creationId xmlns:p14="http://schemas.microsoft.com/office/powerpoint/2010/main" val="3565368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LA NORMATIVA .3</a:t>
            </a:r>
            <a:endParaRPr lang="it-IT" dirty="0"/>
          </a:p>
        </p:txBody>
      </p:sp>
      <p:sp>
        <p:nvSpPr>
          <p:cNvPr id="3" name="Segnaposto contenuto 2"/>
          <p:cNvSpPr>
            <a:spLocks noGrp="1"/>
          </p:cNvSpPr>
          <p:nvPr>
            <p:ph idx="1"/>
          </p:nvPr>
        </p:nvSpPr>
        <p:spPr>
          <a:xfrm>
            <a:off x="1141412" y="2249487"/>
            <a:ext cx="9905999" cy="2497080"/>
          </a:xfrm>
        </p:spPr>
        <p:txBody>
          <a:bodyPr>
            <a:normAutofit/>
          </a:bodyPr>
          <a:lstStyle/>
          <a:p>
            <a:pPr marL="0" indent="0" algn="ctr">
              <a:buNone/>
            </a:pPr>
            <a:r>
              <a:rPr lang="it-IT" dirty="0"/>
              <a:t> </a:t>
            </a:r>
            <a:r>
              <a:rPr lang="it-IT" cap="all" dirty="0"/>
              <a:t>Disposizioni di attuazione del codice di procedura civile </a:t>
            </a:r>
            <a:endParaRPr lang="it-IT" cap="all" dirty="0" smtClean="0"/>
          </a:p>
          <a:p>
            <a:pPr marL="0" indent="0" algn="ctr">
              <a:buNone/>
            </a:pPr>
            <a:r>
              <a:rPr lang="it-IT" dirty="0" smtClean="0"/>
              <a:t> </a:t>
            </a:r>
            <a:r>
              <a:rPr lang="it-IT" dirty="0"/>
              <a:t>Titolo II - Degli esperti e degli ausiliari del giudice </a:t>
            </a:r>
            <a:endParaRPr lang="it-IT" dirty="0" smtClean="0"/>
          </a:p>
          <a:p>
            <a:pPr marL="0" indent="0" algn="ctr">
              <a:buNone/>
            </a:pPr>
            <a:r>
              <a:rPr lang="it-IT" dirty="0" smtClean="0"/>
              <a:t>Capo </a:t>
            </a:r>
            <a:r>
              <a:rPr lang="it-IT" dirty="0"/>
              <a:t>II - Dei consulenti tecnici del giudice </a:t>
            </a:r>
            <a:endParaRPr lang="it-IT" dirty="0" smtClean="0"/>
          </a:p>
          <a:p>
            <a:pPr marL="0" indent="0" algn="ctr">
              <a:buNone/>
            </a:pPr>
            <a:r>
              <a:rPr lang="it-IT" dirty="0" smtClean="0"/>
              <a:t>Sezione </a:t>
            </a:r>
            <a:r>
              <a:rPr lang="it-IT" dirty="0"/>
              <a:t>I - Dei consulenti tecnici nei procedimenti ordinari</a:t>
            </a:r>
          </a:p>
        </p:txBody>
      </p:sp>
    </p:spTree>
    <p:extLst>
      <p:ext uri="{BB962C8B-B14F-4D97-AF65-F5344CB8AC3E}">
        <p14:creationId xmlns:p14="http://schemas.microsoft.com/office/powerpoint/2010/main" val="36905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a:t>
            </a:r>
            <a:r>
              <a:rPr lang="it-IT" dirty="0" err="1" smtClean="0"/>
              <a:t>ATTIVITà</a:t>
            </a:r>
            <a:r>
              <a:rPr lang="it-IT" dirty="0" smtClean="0"/>
              <a:t> DEL CONSULENTE TECNICO D’UFFICIO</a:t>
            </a:r>
            <a:endParaRPr lang="it-IT" dirty="0"/>
          </a:p>
        </p:txBody>
      </p:sp>
      <p:sp>
        <p:nvSpPr>
          <p:cNvPr id="3" name="Segnaposto contenuto 2"/>
          <p:cNvSpPr>
            <a:spLocks noGrp="1"/>
          </p:cNvSpPr>
          <p:nvPr>
            <p:ph idx="1"/>
          </p:nvPr>
        </p:nvSpPr>
        <p:spPr>
          <a:xfrm>
            <a:off x="1141412" y="1986742"/>
            <a:ext cx="9905999" cy="3804459"/>
          </a:xfrm>
        </p:spPr>
        <p:txBody>
          <a:bodyPr>
            <a:normAutofit fontScale="92500" lnSpcReduction="10000"/>
          </a:bodyPr>
          <a:lstStyle/>
          <a:p>
            <a:r>
              <a:rPr lang="it-IT" dirty="0" smtClean="0"/>
              <a:t>Nell'esercizio </a:t>
            </a:r>
            <a:r>
              <a:rPr lang="it-IT" dirty="0"/>
              <a:t>del suo mandato il Consulente assiste alle udienze, può compiere le indagini che </a:t>
            </a:r>
            <a:r>
              <a:rPr lang="it-IT" dirty="0" smtClean="0"/>
              <a:t>gli sono </a:t>
            </a:r>
            <a:r>
              <a:rPr lang="it-IT" dirty="0"/>
              <a:t>affidate dal giudice e può anche essere autorizzato a chiedere chiarimenti alle parti o </a:t>
            </a:r>
            <a:r>
              <a:rPr lang="it-IT" dirty="0" smtClean="0"/>
              <a:t>ad assumere </a:t>
            </a:r>
            <a:r>
              <a:rPr lang="it-IT" dirty="0"/>
              <a:t>informazioni da terzi. </a:t>
            </a:r>
            <a:endParaRPr lang="it-IT" dirty="0" smtClean="0"/>
          </a:p>
          <a:p>
            <a:r>
              <a:rPr lang="it-IT" dirty="0" smtClean="0"/>
              <a:t>Per </a:t>
            </a:r>
            <a:r>
              <a:rPr lang="it-IT" dirty="0"/>
              <a:t>documentare in concreto l'attività svolta, il consulente tecnico d'ufficio deve redigere </a:t>
            </a:r>
            <a:r>
              <a:rPr lang="it-IT" b="1" dirty="0" smtClean="0"/>
              <a:t>verbale delle </a:t>
            </a:r>
            <a:r>
              <a:rPr lang="it-IT" b="1" dirty="0"/>
              <a:t>operazioni peritali espletate se interviene il giudice, in caso contrario deve </a:t>
            </a:r>
            <a:r>
              <a:rPr lang="it-IT" dirty="0" smtClean="0"/>
              <a:t>redigere apposita </a:t>
            </a:r>
            <a:r>
              <a:rPr lang="it-IT" dirty="0"/>
              <a:t>relazione in cui indica anche le osservazioni delle parti.</a:t>
            </a:r>
          </a:p>
          <a:p>
            <a:r>
              <a:rPr lang="it-IT" dirty="0"/>
              <a:t>A norma dell'art. 195 </a:t>
            </a:r>
            <a:r>
              <a:rPr lang="it-IT" dirty="0" err="1" smtClean="0"/>
              <a:t>c.p.c.</a:t>
            </a:r>
            <a:r>
              <a:rPr lang="it-IT" dirty="0" smtClean="0"/>
              <a:t> </a:t>
            </a:r>
            <a:r>
              <a:rPr lang="it-IT" dirty="0"/>
              <a:t>al consulente viene in genere demandato di redigere una </a:t>
            </a:r>
            <a:r>
              <a:rPr lang="it-IT" dirty="0" smtClean="0"/>
              <a:t>relazione scritta </a:t>
            </a:r>
            <a:r>
              <a:rPr lang="it-IT" dirty="0"/>
              <a:t>finale (cd. CTU o consulenza tecnica d'ufficio).</a:t>
            </a:r>
          </a:p>
        </p:txBody>
      </p:sp>
    </p:spTree>
    <p:extLst>
      <p:ext uri="{BB962C8B-B14F-4D97-AF65-F5344CB8AC3E}">
        <p14:creationId xmlns:p14="http://schemas.microsoft.com/office/powerpoint/2010/main" val="2881501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4367"/>
            <a:ext cx="9905998" cy="1478570"/>
          </a:xfrm>
        </p:spPr>
        <p:txBody>
          <a:bodyPr/>
          <a:lstStyle/>
          <a:p>
            <a:r>
              <a:rPr lang="it-IT" dirty="0"/>
              <a:t>Articolo 13 Albo dei consulenti tecnici</a:t>
            </a:r>
          </a:p>
        </p:txBody>
      </p:sp>
      <p:sp>
        <p:nvSpPr>
          <p:cNvPr id="3" name="Segnaposto contenuto 2"/>
          <p:cNvSpPr>
            <a:spLocks noGrp="1"/>
          </p:cNvSpPr>
          <p:nvPr>
            <p:ph idx="1"/>
          </p:nvPr>
        </p:nvSpPr>
        <p:spPr>
          <a:xfrm>
            <a:off x="1141412" y="1282890"/>
            <a:ext cx="9905999" cy="5131558"/>
          </a:xfrm>
        </p:spPr>
        <p:txBody>
          <a:bodyPr>
            <a:normAutofit fontScale="62500" lnSpcReduction="20000"/>
          </a:bodyPr>
          <a:lstStyle/>
          <a:p>
            <a:r>
              <a:rPr lang="it-IT" dirty="0"/>
              <a:t>Presso ogni </a:t>
            </a:r>
            <a:r>
              <a:rPr lang="it-IT" u="sng" dirty="0">
                <a:hlinkClick r:id="rId2" tooltip="Dizionario Giuridico: Tribunale"/>
              </a:rPr>
              <a:t>tribunale</a:t>
            </a:r>
            <a:r>
              <a:rPr lang="it-IT" dirty="0"/>
              <a:t> è istituito un albo dei </a:t>
            </a:r>
            <a:r>
              <a:rPr lang="it-IT" u="sng" dirty="0">
                <a:hlinkClick r:id="rId3" tooltip="Dizionario Giuridico: Consulente tecnico"/>
              </a:rPr>
              <a:t>consulenti tecnici</a:t>
            </a:r>
            <a:r>
              <a:rPr lang="it-IT" dirty="0"/>
              <a:t>.</a:t>
            </a:r>
          </a:p>
          <a:p>
            <a:pPr marL="0" indent="0">
              <a:buNone/>
            </a:pPr>
            <a:r>
              <a:rPr lang="it-IT" dirty="0"/>
              <a:t>L'albo è diviso in categorie.</a:t>
            </a:r>
          </a:p>
          <a:p>
            <a:pPr marL="0" indent="0">
              <a:buNone/>
            </a:pPr>
            <a:r>
              <a:rPr lang="it-IT" dirty="0"/>
              <a:t>Debbono essere sempre comprese nell'albo le categorie:</a:t>
            </a:r>
          </a:p>
          <a:p>
            <a:r>
              <a:rPr lang="it-IT" dirty="0"/>
              <a:t>1) medico-chirurgica;</a:t>
            </a:r>
          </a:p>
          <a:p>
            <a:r>
              <a:rPr lang="it-IT" dirty="0"/>
              <a:t>2) industriale;</a:t>
            </a:r>
          </a:p>
          <a:p>
            <a:r>
              <a:rPr lang="it-IT" dirty="0"/>
              <a:t>3) commerciale;</a:t>
            </a:r>
          </a:p>
          <a:p>
            <a:r>
              <a:rPr lang="it-IT" dirty="0"/>
              <a:t>4) agricola;</a:t>
            </a:r>
          </a:p>
          <a:p>
            <a:r>
              <a:rPr lang="it-IT" dirty="0"/>
              <a:t>5) bancaria;</a:t>
            </a:r>
          </a:p>
          <a:p>
            <a:r>
              <a:rPr lang="it-IT" dirty="0"/>
              <a:t>6) assicurativa;</a:t>
            </a:r>
          </a:p>
          <a:p>
            <a:r>
              <a:rPr lang="it-IT" dirty="0"/>
              <a:t>7) della neuropsichiatria infantile, della psicologia dell'età evolutiva e della psicologia giuridica o forense</a:t>
            </a:r>
            <a:r>
              <a:rPr lang="it-IT" baseline="30000" dirty="0">
                <a:hlinkClick r:id="rId4"/>
              </a:rPr>
              <a:t>(1)</a:t>
            </a:r>
            <a:r>
              <a:rPr lang="it-IT" dirty="0"/>
              <a:t>.</a:t>
            </a:r>
          </a:p>
          <a:p>
            <a:pPr marL="0" indent="0">
              <a:buNone/>
            </a:pPr>
            <a:r>
              <a:rPr lang="it-IT" dirty="0"/>
              <a:t>Con decreto del </a:t>
            </a:r>
            <a:r>
              <a:rPr lang="it-IT" u="sng" dirty="0">
                <a:hlinkClick r:id="rId5" tooltip="Dizionario Giuridico: Ministro della Giustizia"/>
              </a:rPr>
              <a:t>Ministro della giustizia</a:t>
            </a:r>
            <a:r>
              <a:rPr lang="it-IT" dirty="0"/>
              <a:t>, adottato di concerto con i Ministri dell'economia e delle finanze e dello sviluppo economico, sono stabilite le ulteriori categorie dell'albo e i settori di specializzazione di ciascuna categoria. Con lo stesso decreto sono indicati i requisiti per l'iscrizione all'albo nonché i contenuti e le modalità della comunicazione ai fini della formazione, della tenuta e dell'aggiornamento dell'elenco nazionale di cui all'articolo </a:t>
            </a:r>
            <a:r>
              <a:rPr lang="it-IT" u="sng" dirty="0">
                <a:hlinkClick r:id="rId6" tooltip="Elenco nazionale dei consulenti tecnici"/>
              </a:rPr>
              <a:t>24 bis</a:t>
            </a:r>
            <a:r>
              <a:rPr lang="it-IT" baseline="30000" dirty="0">
                <a:hlinkClick r:id="rId7"/>
              </a:rPr>
              <a:t>(2)</a:t>
            </a:r>
            <a:r>
              <a:rPr lang="it-IT" dirty="0"/>
              <a:t>.</a:t>
            </a:r>
          </a:p>
          <a:p>
            <a:endParaRPr lang="it-IT" dirty="0"/>
          </a:p>
        </p:txBody>
      </p:sp>
    </p:spTree>
    <p:extLst>
      <p:ext uri="{BB962C8B-B14F-4D97-AF65-F5344CB8AC3E}">
        <p14:creationId xmlns:p14="http://schemas.microsoft.com/office/powerpoint/2010/main" val="77629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 (fino al 28.02.2023)</a:t>
            </a:r>
            <a:endParaRPr lang="it-IT" dirty="0"/>
          </a:p>
        </p:txBody>
      </p:sp>
      <p:sp>
        <p:nvSpPr>
          <p:cNvPr id="3" name="Segnaposto contenuto 2"/>
          <p:cNvSpPr>
            <a:spLocks noGrp="1"/>
          </p:cNvSpPr>
          <p:nvPr>
            <p:ph idx="1"/>
          </p:nvPr>
        </p:nvSpPr>
        <p:spPr>
          <a:xfrm>
            <a:off x="1141412" y="1737360"/>
            <a:ext cx="9905999" cy="4422371"/>
          </a:xfrm>
        </p:spPr>
        <p:txBody>
          <a:bodyPr>
            <a:normAutofit fontScale="55000" lnSpcReduction="20000"/>
          </a:bodyPr>
          <a:lstStyle/>
          <a:p>
            <a:r>
              <a:rPr lang="it-IT" dirty="0"/>
              <a:t>Presso ogni </a:t>
            </a:r>
            <a:r>
              <a:rPr lang="it-IT" u="sng" dirty="0">
                <a:hlinkClick r:id="rId2" tooltip="Dizionario Giuridico: Tribunale"/>
              </a:rPr>
              <a:t>tribunale</a:t>
            </a:r>
            <a:r>
              <a:rPr lang="it-IT" dirty="0"/>
              <a:t> è istituito un albo dei consulenti tecnici.</a:t>
            </a:r>
          </a:p>
          <a:p>
            <a:r>
              <a:rPr lang="it-IT" dirty="0"/>
              <a:t>L'albo è diviso in categorie.</a:t>
            </a:r>
          </a:p>
          <a:p>
            <a:r>
              <a:rPr lang="it-IT" dirty="0"/>
              <a:t>Debbono essere sempre comprese nell'albo le categorie:</a:t>
            </a:r>
          </a:p>
          <a:p>
            <a:r>
              <a:rPr lang="it-IT" dirty="0"/>
              <a:t>1) medico-chirurgica;</a:t>
            </a:r>
          </a:p>
          <a:p>
            <a:r>
              <a:rPr lang="it-IT" dirty="0"/>
              <a:t>2) industriale;</a:t>
            </a:r>
          </a:p>
          <a:p>
            <a:r>
              <a:rPr lang="it-IT" dirty="0"/>
              <a:t>3) commerciale;</a:t>
            </a:r>
          </a:p>
          <a:p>
            <a:r>
              <a:rPr lang="it-IT" dirty="0"/>
              <a:t>4) agricola;</a:t>
            </a:r>
          </a:p>
          <a:p>
            <a:r>
              <a:rPr lang="it-IT" dirty="0"/>
              <a:t>5) bancaria;</a:t>
            </a:r>
          </a:p>
          <a:p>
            <a:r>
              <a:rPr lang="it-IT" dirty="0"/>
              <a:t>6) assicurativa;</a:t>
            </a:r>
          </a:p>
          <a:p>
            <a:r>
              <a:rPr lang="it-IT" dirty="0"/>
              <a:t>7) della neuropsichiatria infantile, della psicologia dell'età evolutiva e della psicologia giuridica o forense</a:t>
            </a:r>
            <a:r>
              <a:rPr lang="it-IT" baseline="30000" dirty="0">
                <a:hlinkClick r:id="rId3"/>
              </a:rPr>
              <a:t>(1)</a:t>
            </a:r>
            <a:r>
              <a:rPr lang="it-IT" dirty="0"/>
              <a:t>.</a:t>
            </a:r>
          </a:p>
          <a:p>
            <a:r>
              <a:rPr lang="it-IT" dirty="0"/>
              <a:t>Con decreto del Ministro della giustizia, adottato di concerto con i Ministri dell'economia e delle finanze e dello sviluppo economico, sono stabilite le ulteriori categorie dell'albo e i settori di specializzazione di ciascuna categoria. Con lo stesso decreto sono indicati i requisiti per l'iscrizione all'albo nonché i contenuti e le modalità della comunicazione ai fini della formazione, della tenuta e dell'aggiornamento dell'elenco nazionale di cui all'articolo</a:t>
            </a:r>
            <a:r>
              <a:rPr lang="it-IT" u="sng" dirty="0">
                <a:hlinkClick r:id="rId4" tooltip="Elenco nazionale dei consulenti tecnici"/>
              </a:rPr>
              <a:t>24 bis</a:t>
            </a:r>
            <a:r>
              <a:rPr lang="it-IT" baseline="30000" dirty="0">
                <a:hlinkClick r:id="rId3"/>
              </a:rPr>
              <a:t>(2)</a:t>
            </a:r>
            <a:endParaRPr lang="it-IT" dirty="0"/>
          </a:p>
          <a:p>
            <a:endParaRPr lang="it-IT" dirty="0"/>
          </a:p>
        </p:txBody>
      </p:sp>
    </p:spTree>
    <p:extLst>
      <p:ext uri="{BB962C8B-B14F-4D97-AF65-F5344CB8AC3E}">
        <p14:creationId xmlns:p14="http://schemas.microsoft.com/office/powerpoint/2010/main" val="1306636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14 Formazione dell’albo</a:t>
            </a:r>
            <a:endParaRPr lang="it-IT" dirty="0"/>
          </a:p>
        </p:txBody>
      </p:sp>
      <p:sp>
        <p:nvSpPr>
          <p:cNvPr id="3" name="Segnaposto contenuto 2"/>
          <p:cNvSpPr>
            <a:spLocks noGrp="1"/>
          </p:cNvSpPr>
          <p:nvPr>
            <p:ph idx="1"/>
          </p:nvPr>
        </p:nvSpPr>
        <p:spPr/>
        <p:txBody>
          <a:bodyPr>
            <a:normAutofit fontScale="85000" lnSpcReduction="20000"/>
          </a:bodyPr>
          <a:lstStyle/>
          <a:p>
            <a:r>
              <a:rPr lang="it-IT" dirty="0"/>
              <a:t>L'albo è tenuto dal </a:t>
            </a:r>
            <a:r>
              <a:rPr lang="it-IT" u="sng" dirty="0">
                <a:hlinkClick r:id="rId2" tooltip="Dizionario Giuridico: Presidente del tribunale"/>
              </a:rPr>
              <a:t>presidente del tribunale</a:t>
            </a:r>
            <a:r>
              <a:rPr lang="it-IT" dirty="0"/>
              <a:t> ed è formato da un comitato da lui presieduto e composto dal </a:t>
            </a:r>
            <a:r>
              <a:rPr lang="it-IT" u="sng" dirty="0">
                <a:hlinkClick r:id="rId3" tooltip="Dizionario Giuridico: Procuratore"/>
              </a:rPr>
              <a:t>procuratore</a:t>
            </a:r>
            <a:r>
              <a:rPr lang="it-IT" dirty="0"/>
              <a:t> </a:t>
            </a:r>
            <a:r>
              <a:rPr lang="it-IT" dirty="0" smtClean="0"/>
              <a:t>della Repubblica </a:t>
            </a:r>
            <a:r>
              <a:rPr lang="it-IT" dirty="0"/>
              <a:t>e da un </a:t>
            </a:r>
            <a:r>
              <a:rPr lang="it-IT" u="sng" dirty="0">
                <a:hlinkClick r:id="rId4" tooltip="Dizionario Giuridico: Professionista"/>
              </a:rPr>
              <a:t>professionista</a:t>
            </a:r>
            <a:r>
              <a:rPr lang="it-IT" dirty="0"/>
              <a:t> iscritto nell'</a:t>
            </a:r>
            <a:r>
              <a:rPr lang="it-IT" u="sng" dirty="0">
                <a:hlinkClick r:id="rId5" tooltip="Dizionario Giuridico: Albo professionale"/>
              </a:rPr>
              <a:t>albo professionale</a:t>
            </a:r>
            <a:r>
              <a:rPr lang="it-IT" dirty="0"/>
              <a:t>, designato dal consiglio dall'ordine o del collegio della categoria a cui appartiene il richiedente la iscrizione nell'albo dei consulenti tecnici.</a:t>
            </a:r>
          </a:p>
          <a:p>
            <a:r>
              <a:rPr lang="it-IT" dirty="0"/>
              <a:t>Il consiglio predetto ha facoltà di designare, quando lo ritenga opportuno, un professionista iscritto nell'albo di altro ordine o collegio, previa comunicazione al consiglio che tiene l'albo a cui appartiene il professionista stesso.</a:t>
            </a:r>
          </a:p>
          <a:p>
            <a:r>
              <a:rPr lang="it-IT" dirty="0"/>
              <a:t>Quando trattasi di domande presentate da periti estimatori, la designazione è fatta dalla Camera di commercio, industria e agricoltura.</a:t>
            </a:r>
          </a:p>
          <a:p>
            <a:r>
              <a:rPr lang="it-IT" dirty="0"/>
              <a:t>Le funzioni di segretario del comitato sono esercitate dal </a:t>
            </a:r>
            <a:r>
              <a:rPr lang="it-IT" u="sng" dirty="0">
                <a:hlinkClick r:id="rId6" tooltip="Dizionario Giuridico: Cancelliere"/>
              </a:rPr>
              <a:t>cancelliere</a:t>
            </a:r>
            <a:r>
              <a:rPr lang="it-IT" dirty="0"/>
              <a:t> del </a:t>
            </a:r>
            <a:r>
              <a:rPr lang="it-IT" dirty="0" smtClean="0"/>
              <a:t>tribunale.</a:t>
            </a:r>
            <a:endParaRPr lang="it-IT" dirty="0"/>
          </a:p>
          <a:p>
            <a:endParaRPr lang="it-IT" dirty="0"/>
          </a:p>
        </p:txBody>
      </p:sp>
    </p:spTree>
    <p:extLst>
      <p:ext uri="{BB962C8B-B14F-4D97-AF65-F5344CB8AC3E}">
        <p14:creationId xmlns:p14="http://schemas.microsoft.com/office/powerpoint/2010/main" val="3163208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9280"/>
            <a:ext cx="9905998" cy="1478570"/>
          </a:xfrm>
        </p:spPr>
        <p:txBody>
          <a:bodyPr/>
          <a:lstStyle/>
          <a:p>
            <a:r>
              <a:rPr lang="it-IT" dirty="0" smtClean="0"/>
              <a:t>Art. 15 Iscrizione e permanenza nell’albo</a:t>
            </a:r>
            <a:endParaRPr lang="it-IT" dirty="0"/>
          </a:p>
        </p:txBody>
      </p:sp>
      <p:sp>
        <p:nvSpPr>
          <p:cNvPr id="3" name="Segnaposto contenuto 2"/>
          <p:cNvSpPr>
            <a:spLocks noGrp="1"/>
          </p:cNvSpPr>
          <p:nvPr>
            <p:ph idx="1"/>
          </p:nvPr>
        </p:nvSpPr>
        <p:spPr>
          <a:xfrm>
            <a:off x="1141412" y="1160060"/>
            <a:ext cx="9905999" cy="5456871"/>
          </a:xfrm>
        </p:spPr>
        <p:txBody>
          <a:bodyPr>
            <a:normAutofit fontScale="62500" lnSpcReduction="20000"/>
          </a:bodyPr>
          <a:lstStyle/>
          <a:p>
            <a:r>
              <a:rPr lang="it-IT" dirty="0"/>
              <a:t>Possono ottenere l'iscrizione nell'albo coloro che rispettano i requisiti determinati con il decreto di cui all'articolo </a:t>
            </a:r>
            <a:r>
              <a:rPr lang="it-IT" u="sng" dirty="0">
                <a:hlinkClick r:id="rId2" tooltip="Albo dei consulenti tecnici"/>
              </a:rPr>
              <a:t>13</a:t>
            </a:r>
            <a:r>
              <a:rPr lang="it-IT" dirty="0"/>
              <a:t>, quarto comma, sono di condotta morale e politica specchiata e sono iscritti nelle rispettive associazioni professionali.</a:t>
            </a:r>
          </a:p>
          <a:p>
            <a:r>
              <a:rPr lang="it-IT" dirty="0"/>
              <a:t>Con riferimento alla categoria di cui all'articolo </a:t>
            </a:r>
            <a:r>
              <a:rPr lang="it-IT" u="sng" dirty="0">
                <a:hlinkClick r:id="rId2" tooltip="Albo dei consulenti tecnici"/>
              </a:rPr>
              <a:t>13</a:t>
            </a:r>
            <a:r>
              <a:rPr lang="it-IT" dirty="0"/>
              <a:t>, terzo comma, numero 7), la speciale competenza tecnica sussiste qualora ricorrano, alternativamente o congiuntamente, i seguenti requisiti:</a:t>
            </a:r>
          </a:p>
          <a:p>
            <a:r>
              <a:rPr lang="it-IT" dirty="0"/>
              <a:t>1) comprovata esperienza professionale in materia di violenza domestica e nei confronti di minori;</a:t>
            </a:r>
          </a:p>
          <a:p>
            <a:r>
              <a:rPr lang="it-IT" dirty="0"/>
              <a:t>2) possesso di adeguati titoli di specializzazione o approfondimento post-universitari in psichiatria, psicoterapia, psicologia dell'età evolutiva o psicologia giuridica o forense, purché iscritti da almeno cinque anni nei rispettivi albi professionali;</a:t>
            </a:r>
          </a:p>
          <a:p>
            <a:r>
              <a:rPr lang="it-IT" dirty="0"/>
              <a:t>3) aver svolto per almeno cinque anni attività clinica con minori presso strutture pubbliche o private</a:t>
            </a:r>
            <a:r>
              <a:rPr lang="it-IT" baseline="30000" dirty="0">
                <a:hlinkClick r:id="rId3"/>
              </a:rPr>
              <a:t>(1)</a:t>
            </a:r>
            <a:r>
              <a:rPr lang="it-IT" dirty="0"/>
              <a:t>.</a:t>
            </a:r>
          </a:p>
          <a:p>
            <a:r>
              <a:rPr lang="it-IT" dirty="0"/>
              <a:t>Nessuno può essere iscritto in più di un albo.</a:t>
            </a:r>
          </a:p>
          <a:p>
            <a:r>
              <a:rPr lang="it-IT" dirty="0"/>
              <a:t>Sulle domande di iscrizione decide il comitato indicato nell'articolo precedente.</a:t>
            </a:r>
          </a:p>
          <a:p>
            <a:r>
              <a:rPr lang="it-IT" dirty="0"/>
              <a:t>Contro il provvedimento del comitato è ammesso </a:t>
            </a:r>
            <a:r>
              <a:rPr lang="it-IT" u="sng" dirty="0">
                <a:hlinkClick r:id="rId4" tooltip="Dizionario Giuridico: Reclamo"/>
              </a:rPr>
              <a:t>reclamo</a:t>
            </a:r>
            <a:r>
              <a:rPr lang="it-IT" dirty="0"/>
              <a:t>, entro quindici giorni dalla notificazione, al comitato previsto nell'articolo </a:t>
            </a:r>
            <a:r>
              <a:rPr lang="it-IT" u="sng" dirty="0">
                <a:hlinkClick r:id="rId5" tooltip="Formazione dell'albo"/>
              </a:rPr>
              <a:t>5</a:t>
            </a:r>
            <a:r>
              <a:rPr lang="it-IT" dirty="0"/>
              <a:t>.</a:t>
            </a:r>
          </a:p>
          <a:p>
            <a:r>
              <a:rPr lang="it-IT" dirty="0"/>
              <a:t>Con il decreto di cui all'articolo </a:t>
            </a:r>
            <a:r>
              <a:rPr lang="it-IT" u="sng" dirty="0">
                <a:hlinkClick r:id="rId2" tooltip="Albo dei consulenti tecnici"/>
              </a:rPr>
              <a:t>13</a:t>
            </a:r>
            <a:r>
              <a:rPr lang="it-IT" dirty="0"/>
              <a:t>, quarto comma, sono stabiliti, per ciascuna categoria, i requisiti per l'iscrizione, gli obblighi di formazione continua e gli altri obblighi da assolvere per il mantenimento dell'iscrizione, nonché le modalità per la verifica del loro assolvimento.</a:t>
            </a:r>
          </a:p>
          <a:p>
            <a:r>
              <a:rPr lang="it-IT" dirty="0"/>
              <a:t>Con lo stesso decreto sono stabiliti altresì i casi di sospensione volontaria dall'albo</a:t>
            </a:r>
            <a:r>
              <a:rPr lang="it-IT" baseline="30000" dirty="0">
                <a:hlinkClick r:id="rId6"/>
              </a:rPr>
              <a:t>(2</a:t>
            </a:r>
            <a:r>
              <a:rPr lang="it-IT" baseline="30000" dirty="0" smtClean="0">
                <a:hlinkClick r:id="rId6"/>
              </a:rPr>
              <a:t>)</a:t>
            </a:r>
            <a:r>
              <a:rPr lang="it-IT" dirty="0" smtClean="0"/>
              <a:t>.</a:t>
            </a:r>
            <a:endParaRPr lang="it-IT" dirty="0"/>
          </a:p>
        </p:txBody>
      </p:sp>
    </p:spTree>
    <p:extLst>
      <p:ext uri="{BB962C8B-B14F-4D97-AF65-F5344CB8AC3E}">
        <p14:creationId xmlns:p14="http://schemas.microsoft.com/office/powerpoint/2010/main" val="2416323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	</a:t>
            </a:r>
            <a:endParaRPr lang="it-IT" dirty="0"/>
          </a:p>
        </p:txBody>
      </p:sp>
      <p:sp>
        <p:nvSpPr>
          <p:cNvPr id="3" name="Segnaposto contenuto 2"/>
          <p:cNvSpPr>
            <a:spLocks noGrp="1"/>
          </p:cNvSpPr>
          <p:nvPr>
            <p:ph idx="1"/>
          </p:nvPr>
        </p:nvSpPr>
        <p:spPr>
          <a:xfrm>
            <a:off x="1141412" y="1687484"/>
            <a:ext cx="9905999" cy="4754880"/>
          </a:xfrm>
        </p:spPr>
        <p:txBody>
          <a:bodyPr>
            <a:normAutofit fontScale="70000" lnSpcReduction="20000"/>
          </a:bodyPr>
          <a:lstStyle/>
          <a:p>
            <a:r>
              <a:rPr lang="it-IT" dirty="0"/>
              <a:t>Possono ottenere l'iscrizione nell'albo coloro che sono forniti di speciale competenza tecnica in una determinata materia, sono di condotta morale </a:t>
            </a:r>
            <a:r>
              <a:rPr lang="it-IT" strike="sngStrike" dirty="0"/>
              <a:t>e politica </a:t>
            </a:r>
            <a:r>
              <a:rPr lang="it-IT" dirty="0"/>
              <a:t>specchiata e sono iscritti nelle rispettive associazioni professionali.</a:t>
            </a:r>
          </a:p>
          <a:p>
            <a:r>
              <a:rPr lang="it-IT" dirty="0"/>
              <a:t>Con riferimento alla categoria di cui all'articolo </a:t>
            </a:r>
            <a:r>
              <a:rPr lang="it-IT" u="sng" dirty="0">
                <a:hlinkClick r:id="rId2" tooltip="Albo dei consulenti tecnici"/>
              </a:rPr>
              <a:t>13</a:t>
            </a:r>
            <a:r>
              <a:rPr lang="it-IT" dirty="0"/>
              <a:t>, terzo comma, numero 7), la speciale competenza tecnica sussiste qualora ricorrano, alternativamente o congiuntamente, i seguenti requisiti:</a:t>
            </a:r>
          </a:p>
          <a:p>
            <a:r>
              <a:rPr lang="it-IT" dirty="0"/>
              <a:t>1) comprovata esperienza professionale in materia di violenza domestica e nei confronti di minori;</a:t>
            </a:r>
          </a:p>
          <a:p>
            <a:r>
              <a:rPr lang="it-IT" dirty="0"/>
              <a:t>2) possesso di adeguati titoli di specializzazione o approfondimento post-universitari in psichiatria, psicoterapia, psicologia dell'età evolutiva o psicologia giuridica o forense, purché iscritti da almeno cinque anni nei rispettivi albi professionali;</a:t>
            </a:r>
          </a:p>
          <a:p>
            <a:r>
              <a:rPr lang="it-IT" dirty="0"/>
              <a:t>3) aver svolto per almeno cinque anni attività clinica con minori presso strutture pubbliche o private</a:t>
            </a:r>
            <a:r>
              <a:rPr lang="it-IT" baseline="30000" dirty="0">
                <a:hlinkClick r:id="rId3"/>
              </a:rPr>
              <a:t>(1)</a:t>
            </a:r>
            <a:r>
              <a:rPr lang="it-IT" dirty="0"/>
              <a:t>.</a:t>
            </a:r>
          </a:p>
          <a:p>
            <a:r>
              <a:rPr lang="it-IT" dirty="0"/>
              <a:t>Nessuno può essere iscritto in più di un albo.</a:t>
            </a:r>
          </a:p>
          <a:p>
            <a:r>
              <a:rPr lang="it-IT" dirty="0"/>
              <a:t>Sulle domande di iscrizione decide il comitato indicato nell'articolo </a:t>
            </a:r>
            <a:r>
              <a:rPr lang="it-IT" dirty="0" smtClean="0"/>
              <a:t>precedente.</a:t>
            </a:r>
          </a:p>
          <a:p>
            <a:r>
              <a:rPr lang="it-IT" dirty="0" smtClean="0"/>
              <a:t>Contro </a:t>
            </a:r>
            <a:r>
              <a:rPr lang="it-IT" dirty="0"/>
              <a:t>il provvedimento del comitato è ammesso </a:t>
            </a:r>
            <a:r>
              <a:rPr lang="it-IT" u="sng" dirty="0">
                <a:hlinkClick r:id="rId4" tooltip="Dizionario Giuridico: Reclamo"/>
              </a:rPr>
              <a:t>reclamo</a:t>
            </a:r>
            <a:r>
              <a:rPr lang="it-IT" dirty="0"/>
              <a:t>, entro quindici giorni dalla notificazione, al comitato previsto nell'articolo </a:t>
            </a:r>
            <a:r>
              <a:rPr lang="it-IT" u="sng" dirty="0">
                <a:hlinkClick r:id="rId5" tooltip="Formazione dell'albo"/>
              </a:rPr>
              <a:t>5</a:t>
            </a:r>
            <a:r>
              <a:rPr lang="it-IT" dirty="0" smtClean="0"/>
              <a:t>.</a:t>
            </a:r>
            <a:endParaRPr lang="it-IT" dirty="0"/>
          </a:p>
        </p:txBody>
      </p:sp>
    </p:spTree>
    <p:extLst>
      <p:ext uri="{BB962C8B-B14F-4D97-AF65-F5344CB8AC3E}">
        <p14:creationId xmlns:p14="http://schemas.microsoft.com/office/powerpoint/2010/main" val="3575292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16 domande d’iscrizione</a:t>
            </a:r>
            <a:endParaRPr lang="it-IT" dirty="0"/>
          </a:p>
        </p:txBody>
      </p:sp>
      <p:sp>
        <p:nvSpPr>
          <p:cNvPr id="3" name="Segnaposto contenuto 2"/>
          <p:cNvSpPr>
            <a:spLocks noGrp="1"/>
          </p:cNvSpPr>
          <p:nvPr>
            <p:ph idx="1"/>
          </p:nvPr>
        </p:nvSpPr>
        <p:spPr>
          <a:xfrm>
            <a:off x="1141412" y="1662544"/>
            <a:ext cx="9905999" cy="4995951"/>
          </a:xfrm>
        </p:spPr>
        <p:txBody>
          <a:bodyPr>
            <a:normAutofit fontScale="70000" lnSpcReduction="20000"/>
          </a:bodyPr>
          <a:lstStyle/>
          <a:p>
            <a:r>
              <a:rPr lang="it-IT" dirty="0"/>
              <a:t>Coloro che aspirano all'iscrizione nell'albo debbono farne domanda al </a:t>
            </a:r>
            <a:r>
              <a:rPr lang="it-IT" u="sng" dirty="0">
                <a:hlinkClick r:id="rId2" tooltip="Dizionario Giuridico: Presidente del tribunale"/>
              </a:rPr>
              <a:t>presidente del tribunale</a:t>
            </a:r>
            <a:r>
              <a:rPr lang="it-IT" dirty="0"/>
              <a:t>.</a:t>
            </a:r>
          </a:p>
          <a:p>
            <a:r>
              <a:rPr lang="it-IT" dirty="0"/>
              <a:t>La domanda deve essere corredata dai seguenti documenti:</a:t>
            </a:r>
          </a:p>
          <a:p>
            <a:r>
              <a:rPr lang="it-IT" dirty="0"/>
              <a:t>1) </a:t>
            </a:r>
            <a:r>
              <a:rPr lang="it-IT" u="sng" dirty="0">
                <a:hlinkClick r:id="rId3" tooltip="Dizionario Giuridico: Estratto"/>
              </a:rPr>
              <a:t>estratto</a:t>
            </a:r>
            <a:r>
              <a:rPr lang="it-IT" dirty="0"/>
              <a:t> dell'</a:t>
            </a:r>
            <a:r>
              <a:rPr lang="it-IT" u="sng" dirty="0">
                <a:hlinkClick r:id="rId4" tooltip="Dizionario Giuridico: Atto di nascita"/>
              </a:rPr>
              <a:t>atto di nascita</a:t>
            </a:r>
            <a:r>
              <a:rPr lang="it-IT" dirty="0"/>
              <a:t>;</a:t>
            </a:r>
          </a:p>
          <a:p>
            <a:r>
              <a:rPr lang="it-IT" dirty="0"/>
              <a:t>2) </a:t>
            </a:r>
            <a:r>
              <a:rPr lang="it-IT" u="sng" dirty="0">
                <a:hlinkClick r:id="rId5" tooltip="Dizionario Giuridico: Certificato"/>
              </a:rPr>
              <a:t>certificato</a:t>
            </a:r>
            <a:r>
              <a:rPr lang="it-IT" dirty="0"/>
              <a:t> generale del casellario giudiziario di data non anteriore a tre mesi dalla presentazione;</a:t>
            </a:r>
          </a:p>
          <a:p>
            <a:r>
              <a:rPr lang="it-IT" dirty="0"/>
              <a:t>3) certificato di </a:t>
            </a:r>
            <a:r>
              <a:rPr lang="it-IT" u="sng" dirty="0">
                <a:hlinkClick r:id="rId6" tooltip="Dizionario Giuridico: Residenza"/>
              </a:rPr>
              <a:t>residenza</a:t>
            </a:r>
            <a:r>
              <a:rPr lang="it-IT" dirty="0"/>
              <a:t> nella circoscrizione del tribunale;</a:t>
            </a:r>
          </a:p>
          <a:p>
            <a:r>
              <a:rPr lang="it-IT" dirty="0"/>
              <a:t>4) certificato di iscrizione all'</a:t>
            </a:r>
            <a:r>
              <a:rPr lang="it-IT" u="sng" dirty="0">
                <a:hlinkClick r:id="rId7" tooltip="Dizionario Giuridico: Associazione professionale"/>
              </a:rPr>
              <a:t>associazione professionale</a:t>
            </a:r>
            <a:r>
              <a:rPr lang="it-IT" dirty="0"/>
              <a:t>;</a:t>
            </a:r>
          </a:p>
          <a:p>
            <a:r>
              <a:rPr lang="it-IT" dirty="0"/>
              <a:t>5) i titoli e i documenti che l'aspirante crede di esibire per dimostrare la sua speciale capacità tecnica;</a:t>
            </a:r>
          </a:p>
          <a:p>
            <a:r>
              <a:rPr lang="it-IT" dirty="0"/>
              <a:t>5-bis) gli ulteriori documenti richiesti ai sensi del decreto ministeriale di cui all'articolo </a:t>
            </a:r>
            <a:r>
              <a:rPr lang="it-IT" u="sng" dirty="0">
                <a:hlinkClick r:id="rId8" tooltip="Albo dei consulenti tecnici"/>
              </a:rPr>
              <a:t>13</a:t>
            </a:r>
            <a:r>
              <a:rPr lang="it-IT" dirty="0"/>
              <a:t>, quarto comma</a:t>
            </a:r>
            <a:r>
              <a:rPr lang="it-IT" baseline="30000" dirty="0">
                <a:hlinkClick r:id="rId9"/>
              </a:rPr>
              <a:t>(1</a:t>
            </a:r>
            <a:r>
              <a:rPr lang="it-IT" baseline="30000" dirty="0" smtClean="0">
                <a:hlinkClick r:id="rId9"/>
              </a:rPr>
              <a:t>)</a:t>
            </a:r>
            <a:r>
              <a:rPr lang="it-IT" dirty="0" smtClean="0"/>
              <a:t>.</a:t>
            </a:r>
          </a:p>
          <a:p>
            <a:r>
              <a:rPr lang="it-IT" dirty="0" smtClean="0"/>
              <a:t>La </a:t>
            </a:r>
            <a:r>
              <a:rPr lang="it-IT" dirty="0"/>
              <a:t>domanda contiene altresì il consenso dell'interessato al trattamento dei dati comunicati al momento della presentazione dell'istanza di iscrizione, prestato in conformità alla normativa dettata in materia di protezione dei dati personali, anche ai fini della pubblicazione di cui agli articoli </a:t>
            </a:r>
            <a:r>
              <a:rPr lang="it-IT" u="sng" dirty="0">
                <a:hlinkClick r:id="rId10" tooltip="Vigilanza sulla distribuzione degli incarichi"/>
              </a:rPr>
              <a:t>23</a:t>
            </a:r>
            <a:r>
              <a:rPr lang="it-IT" dirty="0"/>
              <a:t>, secondo comma, e </a:t>
            </a:r>
            <a:r>
              <a:rPr lang="it-IT" u="sng" dirty="0">
                <a:hlinkClick r:id="rId11" tooltip="Elenco nazionale dei consulenti tecnici"/>
              </a:rPr>
              <a:t>24 bis</a:t>
            </a:r>
            <a:r>
              <a:rPr lang="it-IT" baseline="30000" dirty="0">
                <a:hlinkClick r:id="rId12"/>
              </a:rPr>
              <a:t>(2</a:t>
            </a:r>
            <a:r>
              <a:rPr lang="it-IT" baseline="30000" dirty="0" smtClean="0">
                <a:hlinkClick r:id="rId12"/>
              </a:rPr>
              <a:t>)</a:t>
            </a:r>
            <a:r>
              <a:rPr lang="it-IT" dirty="0" smtClean="0"/>
              <a:t>.</a:t>
            </a:r>
            <a:endParaRPr lang="it-IT" dirty="0"/>
          </a:p>
        </p:txBody>
      </p:sp>
    </p:spTree>
    <p:extLst>
      <p:ext uri="{BB962C8B-B14F-4D97-AF65-F5344CB8AC3E}">
        <p14:creationId xmlns:p14="http://schemas.microsoft.com/office/powerpoint/2010/main" val="2738217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a:t>
            </a:r>
            <a:endParaRPr lang="it-IT" dirty="0"/>
          </a:p>
        </p:txBody>
      </p:sp>
      <p:sp>
        <p:nvSpPr>
          <p:cNvPr id="3" name="Segnaposto contenuto 2"/>
          <p:cNvSpPr>
            <a:spLocks noGrp="1"/>
          </p:cNvSpPr>
          <p:nvPr>
            <p:ph idx="1"/>
          </p:nvPr>
        </p:nvSpPr>
        <p:spPr/>
        <p:txBody>
          <a:bodyPr>
            <a:normAutofit fontScale="77500" lnSpcReduction="20000"/>
          </a:bodyPr>
          <a:lstStyle/>
          <a:p>
            <a:r>
              <a:rPr lang="it-IT" dirty="0"/>
              <a:t>Coloro che aspirano all'iscrizione nell'albo debbono farne domanda al </a:t>
            </a:r>
            <a:r>
              <a:rPr lang="it-IT" u="sng" dirty="0">
                <a:hlinkClick r:id="rId2" tooltip="Dizionario Giuridico: Presidente del tribunale"/>
              </a:rPr>
              <a:t>presidente del tribunale</a:t>
            </a:r>
            <a:r>
              <a:rPr lang="it-IT" dirty="0"/>
              <a:t>.</a:t>
            </a:r>
          </a:p>
          <a:p>
            <a:r>
              <a:rPr lang="it-IT" dirty="0"/>
              <a:t>La domanda deve essere corredata dai seguenti documenti:</a:t>
            </a:r>
          </a:p>
          <a:p>
            <a:r>
              <a:rPr lang="it-IT" dirty="0"/>
              <a:t>1) </a:t>
            </a:r>
            <a:r>
              <a:rPr lang="it-IT" u="sng" dirty="0">
                <a:hlinkClick r:id="rId3" tooltip="Dizionario Giuridico: Estratto"/>
              </a:rPr>
              <a:t>estratto</a:t>
            </a:r>
            <a:r>
              <a:rPr lang="it-IT" dirty="0"/>
              <a:t> dell'</a:t>
            </a:r>
            <a:r>
              <a:rPr lang="it-IT" u="sng" dirty="0">
                <a:hlinkClick r:id="rId4" tooltip="Dizionario Giuridico: Atto di nascita"/>
              </a:rPr>
              <a:t>atto di nascita</a:t>
            </a:r>
            <a:r>
              <a:rPr lang="it-IT" dirty="0"/>
              <a:t>;</a:t>
            </a:r>
          </a:p>
          <a:p>
            <a:r>
              <a:rPr lang="it-IT" dirty="0"/>
              <a:t>2) </a:t>
            </a:r>
            <a:r>
              <a:rPr lang="it-IT" u="sng" dirty="0">
                <a:hlinkClick r:id="rId5" tooltip="Dizionario Giuridico: Certificato"/>
              </a:rPr>
              <a:t>certificato</a:t>
            </a:r>
            <a:r>
              <a:rPr lang="it-IT" dirty="0"/>
              <a:t> generale del casellario giudiziario di data non anteriore a tre mesi dalla presentazione;</a:t>
            </a:r>
          </a:p>
          <a:p>
            <a:r>
              <a:rPr lang="it-IT" dirty="0"/>
              <a:t>3) certificato di </a:t>
            </a:r>
            <a:r>
              <a:rPr lang="it-IT" u="sng" dirty="0">
                <a:hlinkClick r:id="rId6" tooltip="Dizionario Giuridico: Residenza"/>
              </a:rPr>
              <a:t>residenza</a:t>
            </a:r>
            <a:r>
              <a:rPr lang="it-IT" dirty="0"/>
              <a:t> nella circoscrizione del tribunale;</a:t>
            </a:r>
          </a:p>
          <a:p>
            <a:r>
              <a:rPr lang="it-IT" dirty="0"/>
              <a:t>4) certificato di iscrizione all'</a:t>
            </a:r>
            <a:r>
              <a:rPr lang="it-IT" u="sng" dirty="0">
                <a:hlinkClick r:id="rId7" tooltip="Dizionario Giuridico: Associazione professionale"/>
              </a:rPr>
              <a:t>associazione professionale</a:t>
            </a:r>
            <a:r>
              <a:rPr lang="it-IT" dirty="0"/>
              <a:t>;</a:t>
            </a:r>
          </a:p>
          <a:p>
            <a:r>
              <a:rPr lang="it-IT" dirty="0"/>
              <a:t>5) i titoli e i documenti che l'aspirante crede di esibire per dimostrare la sua speciale capacità tecnica</a:t>
            </a:r>
            <a:r>
              <a:rPr lang="it-IT" dirty="0" smtClean="0"/>
              <a:t>.</a:t>
            </a:r>
            <a:endParaRPr lang="it-IT" dirty="0"/>
          </a:p>
        </p:txBody>
      </p:sp>
    </p:spTree>
    <p:extLst>
      <p:ext uri="{BB962C8B-B14F-4D97-AF65-F5344CB8AC3E}">
        <p14:creationId xmlns:p14="http://schemas.microsoft.com/office/powerpoint/2010/main" val="434438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17 Informazioni</a:t>
            </a:r>
            <a:endParaRPr lang="it-IT" dirty="0"/>
          </a:p>
        </p:txBody>
      </p:sp>
      <p:sp>
        <p:nvSpPr>
          <p:cNvPr id="3" name="Segnaposto contenuto 2"/>
          <p:cNvSpPr>
            <a:spLocks noGrp="1"/>
          </p:cNvSpPr>
          <p:nvPr>
            <p:ph idx="1"/>
          </p:nvPr>
        </p:nvSpPr>
        <p:spPr/>
        <p:txBody>
          <a:bodyPr/>
          <a:lstStyle/>
          <a:p>
            <a:r>
              <a:rPr lang="it-IT" dirty="0"/>
              <a:t>A cura del </a:t>
            </a:r>
            <a:r>
              <a:rPr lang="it-IT" u="sng" dirty="0">
                <a:hlinkClick r:id="rId2" tooltip="Dizionario Giuridico: Presidente del tribunale"/>
              </a:rPr>
              <a:t>presidente del tribunale</a:t>
            </a:r>
            <a:r>
              <a:rPr lang="it-IT" dirty="0"/>
              <a:t> debbono essere assunte presso le </a:t>
            </a:r>
            <a:r>
              <a:rPr lang="it-IT" u="sng" dirty="0">
                <a:hlinkClick r:id="rId3" tooltip="Dizionario Giuridico: Autorità"/>
              </a:rPr>
              <a:t>autorità</a:t>
            </a:r>
            <a:r>
              <a:rPr lang="it-IT" dirty="0"/>
              <a:t> politiche e di polizia specifiche informazioni sulla condotta pubblica e priva dell'aspirante.</a:t>
            </a:r>
          </a:p>
          <a:p>
            <a:pPr marL="0" indent="0">
              <a:buNone/>
            </a:pPr>
            <a:endParaRPr lang="it-IT" dirty="0"/>
          </a:p>
        </p:txBody>
      </p:sp>
    </p:spTree>
    <p:extLst>
      <p:ext uri="{BB962C8B-B14F-4D97-AF65-F5344CB8AC3E}">
        <p14:creationId xmlns:p14="http://schemas.microsoft.com/office/powerpoint/2010/main" val="3674353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18 revisione dell’albo	</a:t>
            </a:r>
            <a:endParaRPr lang="it-IT" dirty="0"/>
          </a:p>
        </p:txBody>
      </p:sp>
      <p:sp>
        <p:nvSpPr>
          <p:cNvPr id="3" name="Segnaposto contenuto 2"/>
          <p:cNvSpPr>
            <a:spLocks noGrp="1"/>
          </p:cNvSpPr>
          <p:nvPr>
            <p:ph idx="1"/>
          </p:nvPr>
        </p:nvSpPr>
        <p:spPr/>
        <p:txBody>
          <a:bodyPr/>
          <a:lstStyle/>
          <a:p>
            <a:r>
              <a:rPr lang="it-IT" dirty="0"/>
              <a:t>L'albo è permanente. Ogni due anni il comitato di cui all'articolo </a:t>
            </a:r>
            <a:r>
              <a:rPr lang="it-IT" u="sng" dirty="0">
                <a:hlinkClick r:id="rId2" tooltip="Formazione dell'albo"/>
              </a:rPr>
              <a:t>14</a:t>
            </a:r>
            <a:r>
              <a:rPr lang="it-IT" dirty="0"/>
              <a:t> deve provvedere alla revisione dell'albo per eliminare i consulenti per i quali è venuto meno alcuno dei requisiti previsti nell'articolo </a:t>
            </a:r>
            <a:r>
              <a:rPr lang="it-IT" u="sng" dirty="0">
                <a:hlinkClick r:id="rId3" tooltip="Iscrizione e permanenza nell'albo"/>
              </a:rPr>
              <a:t>15</a:t>
            </a:r>
            <a:r>
              <a:rPr lang="it-IT" dirty="0"/>
              <a:t> o è sorto un impedimento a esercitare l'ufficio</a:t>
            </a:r>
            <a:r>
              <a:rPr lang="it-IT" baseline="30000" dirty="0">
                <a:hlinkClick r:id="rId4"/>
              </a:rPr>
              <a:t>(1)</a:t>
            </a:r>
            <a:r>
              <a:rPr lang="it-IT" dirty="0"/>
              <a:t>.</a:t>
            </a:r>
          </a:p>
          <a:p>
            <a:r>
              <a:rPr lang="it-IT" dirty="0"/>
              <a:t>Contro il provvedimento di esclusione adottato dal comitato è ammesso reclamo, entro quindici giorni dalla notificazione, al comitato previsto dall'articolo </a:t>
            </a:r>
            <a:r>
              <a:rPr lang="it-IT" u="sng" dirty="0">
                <a:hlinkClick r:id="rId5" tooltip="Formazione dell'albo"/>
              </a:rPr>
              <a:t>5</a:t>
            </a:r>
            <a:r>
              <a:rPr lang="it-IT" baseline="30000" dirty="0">
                <a:hlinkClick r:id="rId6"/>
              </a:rPr>
              <a:t>(2</a:t>
            </a:r>
            <a:r>
              <a:rPr lang="it-IT" baseline="30000" dirty="0" smtClean="0">
                <a:hlinkClick r:id="rId6"/>
              </a:rPr>
              <a:t>)</a:t>
            </a:r>
            <a:r>
              <a:rPr lang="it-IT" dirty="0" smtClean="0"/>
              <a:t>.</a:t>
            </a:r>
            <a:endParaRPr lang="it-IT" dirty="0"/>
          </a:p>
        </p:txBody>
      </p:sp>
    </p:spTree>
    <p:extLst>
      <p:ext uri="{BB962C8B-B14F-4D97-AF65-F5344CB8AC3E}">
        <p14:creationId xmlns:p14="http://schemas.microsoft.com/office/powerpoint/2010/main" val="1997974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a:t>
            </a:r>
            <a:endParaRPr lang="it-IT" dirty="0"/>
          </a:p>
        </p:txBody>
      </p:sp>
      <p:sp>
        <p:nvSpPr>
          <p:cNvPr id="3" name="Segnaposto contenuto 2"/>
          <p:cNvSpPr>
            <a:spLocks noGrp="1"/>
          </p:cNvSpPr>
          <p:nvPr>
            <p:ph idx="1"/>
          </p:nvPr>
        </p:nvSpPr>
        <p:spPr/>
        <p:txBody>
          <a:bodyPr/>
          <a:lstStyle/>
          <a:p>
            <a:r>
              <a:rPr lang="it-IT" dirty="0"/>
              <a:t>L'albo è permanente. Ogni quattro anni il comitato di cui all'articolo </a:t>
            </a:r>
            <a:r>
              <a:rPr lang="it-IT" u="sng" dirty="0">
                <a:hlinkClick r:id="rId2" tooltip="Formazione dell'albo"/>
              </a:rPr>
              <a:t>14</a:t>
            </a:r>
            <a:r>
              <a:rPr lang="it-IT" dirty="0"/>
              <a:t> deve provvedere alla revisione dell'albo per eliminare i consulenti per i quali è venuto meno alcuno dei requisiti previsti nell'articolo </a:t>
            </a:r>
            <a:r>
              <a:rPr lang="it-IT" u="sng" dirty="0">
                <a:hlinkClick r:id="rId3" tooltip="Iscrizione e permanenza nell'albo"/>
              </a:rPr>
              <a:t>15</a:t>
            </a:r>
            <a:r>
              <a:rPr lang="it-IT" dirty="0"/>
              <a:t> o è sorto un impedimento a esercitare l'ufficio.</a:t>
            </a:r>
          </a:p>
        </p:txBody>
      </p:sp>
    </p:spTree>
    <p:extLst>
      <p:ext uri="{BB962C8B-B14F-4D97-AF65-F5344CB8AC3E}">
        <p14:creationId xmlns:p14="http://schemas.microsoft.com/office/powerpoint/2010/main" val="271309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618518"/>
            <a:ext cx="9905998" cy="1285097"/>
          </a:xfrm>
        </p:spPr>
        <p:txBody>
          <a:bodyPr>
            <a:normAutofit fontScale="90000"/>
          </a:bodyPr>
          <a:lstStyle/>
          <a:p>
            <a:pPr algn="ctr"/>
            <a:r>
              <a:rPr lang="it-IT" b="1" dirty="0"/>
              <a:t>Termini per il deposito della CTU </a:t>
            </a:r>
            <a:r>
              <a:rPr lang="it-IT" b="1" dirty="0" smtClean="0"/>
              <a:t/>
            </a:r>
            <a:br>
              <a:rPr lang="it-IT" b="1" dirty="0" smtClean="0"/>
            </a:br>
            <a:r>
              <a:rPr lang="it-IT" b="1" dirty="0" smtClean="0"/>
              <a:t>e </a:t>
            </a:r>
            <a:r>
              <a:rPr lang="it-IT" b="1" dirty="0"/>
              <a:t>per le osservazioni</a:t>
            </a:r>
            <a:r>
              <a:rPr lang="it-IT" dirty="0"/>
              <a:t/>
            </a:r>
            <a:br>
              <a:rPr lang="it-IT" dirty="0"/>
            </a:br>
            <a:endParaRPr lang="it-IT" dirty="0"/>
          </a:p>
        </p:txBody>
      </p:sp>
      <p:sp>
        <p:nvSpPr>
          <p:cNvPr id="3" name="Segnaposto contenuto 2"/>
          <p:cNvSpPr>
            <a:spLocks noGrp="1"/>
          </p:cNvSpPr>
          <p:nvPr>
            <p:ph idx="1"/>
          </p:nvPr>
        </p:nvSpPr>
        <p:spPr>
          <a:xfrm>
            <a:off x="1141412" y="1903615"/>
            <a:ext cx="9905999" cy="3887586"/>
          </a:xfrm>
        </p:spPr>
        <p:txBody>
          <a:bodyPr>
            <a:normAutofit fontScale="92500" lnSpcReduction="10000"/>
          </a:bodyPr>
          <a:lstStyle/>
          <a:p>
            <a:r>
              <a:rPr lang="it-IT" dirty="0" smtClean="0"/>
              <a:t>La </a:t>
            </a:r>
            <a:r>
              <a:rPr lang="it-IT" dirty="0"/>
              <a:t>relazione </a:t>
            </a:r>
            <a:r>
              <a:rPr lang="it-IT" b="1" dirty="0"/>
              <a:t>viene trasmessa dal consulente alle parti </a:t>
            </a:r>
            <a:r>
              <a:rPr lang="it-IT" dirty="0"/>
              <a:t>entro i termini indicati dal </a:t>
            </a:r>
            <a:r>
              <a:rPr lang="it-IT" dirty="0" smtClean="0"/>
              <a:t>giudice nell'ordinanza </a:t>
            </a:r>
            <a:r>
              <a:rPr lang="it-IT" dirty="0"/>
              <a:t>resa all'udienza di giuramento del CTU. A quel punto le parti possono </a:t>
            </a:r>
            <a:r>
              <a:rPr lang="it-IT" dirty="0" smtClean="0"/>
              <a:t>trasmettere al </a:t>
            </a:r>
            <a:r>
              <a:rPr lang="it-IT" dirty="0"/>
              <a:t>consulente le proprie osservazioni (anche per queste il giudice avrà già fissato con la </a:t>
            </a:r>
            <a:r>
              <a:rPr lang="it-IT" dirty="0" smtClean="0"/>
              <a:t>medesima ordinanza </a:t>
            </a:r>
            <a:r>
              <a:rPr lang="it-IT" dirty="0"/>
              <a:t>appositi termini).</a:t>
            </a:r>
          </a:p>
          <a:p>
            <a:r>
              <a:rPr lang="it-IT" dirty="0"/>
              <a:t>Una volta ricevute le osservazioni il consulente tecnico d'ufficio dovrà depositare (</a:t>
            </a:r>
            <a:r>
              <a:rPr lang="it-IT" dirty="0" smtClean="0"/>
              <a:t>nell'ultimo termine </a:t>
            </a:r>
            <a:r>
              <a:rPr lang="it-IT" dirty="0"/>
              <a:t>assegnato dal giudice) la </a:t>
            </a:r>
            <a:r>
              <a:rPr lang="it-IT" b="1" dirty="0"/>
              <a:t>relazione definitiva </a:t>
            </a:r>
            <a:r>
              <a:rPr lang="it-IT" dirty="0"/>
              <a:t>con le osservazioni delle parti e </a:t>
            </a:r>
            <a:r>
              <a:rPr lang="it-IT" dirty="0" smtClean="0"/>
              <a:t>una sintetica </a:t>
            </a:r>
            <a:r>
              <a:rPr lang="it-IT" dirty="0"/>
              <a:t>valutazione sulle stesse.</a:t>
            </a:r>
          </a:p>
          <a:p>
            <a:r>
              <a:rPr lang="it-IT" dirty="0"/>
              <a:t>A quel punto è anche possibile che il giudice, ai sensi dell'art. 196 </a:t>
            </a:r>
            <a:r>
              <a:rPr lang="it-IT" dirty="0" err="1"/>
              <a:t>c.p.c</a:t>
            </a:r>
            <a:r>
              <a:rPr lang="it-IT" dirty="0"/>
              <a:t>, disponga la </a:t>
            </a:r>
            <a:r>
              <a:rPr lang="it-IT" dirty="0" smtClean="0"/>
              <a:t>rinnovazione delle </a:t>
            </a:r>
            <a:r>
              <a:rPr lang="it-IT" dirty="0"/>
              <a:t>indagini o la sostituzione del consulente per gravi motivi</a:t>
            </a:r>
            <a:r>
              <a:rPr lang="it-IT" dirty="0" smtClean="0"/>
              <a:t>.</a:t>
            </a:r>
            <a:endParaRPr lang="it-IT" dirty="0"/>
          </a:p>
        </p:txBody>
      </p:sp>
    </p:spTree>
    <p:extLst>
      <p:ext uri="{BB962C8B-B14F-4D97-AF65-F5344CB8AC3E}">
        <p14:creationId xmlns:p14="http://schemas.microsoft.com/office/powerpoint/2010/main" val="41639085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19 disciplina	</a:t>
            </a:r>
            <a:endParaRPr lang="it-IT" dirty="0"/>
          </a:p>
        </p:txBody>
      </p:sp>
      <p:sp>
        <p:nvSpPr>
          <p:cNvPr id="3" name="Segnaposto contenuto 2"/>
          <p:cNvSpPr>
            <a:spLocks noGrp="1"/>
          </p:cNvSpPr>
          <p:nvPr>
            <p:ph idx="1"/>
          </p:nvPr>
        </p:nvSpPr>
        <p:spPr/>
        <p:txBody>
          <a:bodyPr/>
          <a:lstStyle/>
          <a:p>
            <a:r>
              <a:rPr lang="it-IT" dirty="0"/>
              <a:t>La vigilanza sui consulenti tecnici è esercitata dal </a:t>
            </a:r>
            <a:r>
              <a:rPr lang="it-IT" u="sng" dirty="0">
                <a:hlinkClick r:id="rId2" tooltip="Dizionario Giuridico: Presidente del tribunale"/>
              </a:rPr>
              <a:t>presidente del tribunale</a:t>
            </a:r>
            <a:r>
              <a:rPr lang="it-IT" dirty="0"/>
              <a:t>, il quale, d'ufficio o su </a:t>
            </a:r>
            <a:r>
              <a:rPr lang="it-IT" u="sng" dirty="0">
                <a:hlinkClick r:id="rId3" tooltip="Dizionario Giuridico: Istanza"/>
              </a:rPr>
              <a:t>istanza</a:t>
            </a:r>
            <a:r>
              <a:rPr lang="it-IT" dirty="0"/>
              <a:t> del procuratore del Re Imperatore o del presidente dell'</a:t>
            </a:r>
            <a:r>
              <a:rPr lang="it-IT" u="sng" dirty="0">
                <a:hlinkClick r:id="rId4" tooltip="Dizionario Giuridico: Associazione professionale"/>
              </a:rPr>
              <a:t>associazione professionale</a:t>
            </a:r>
            <a:r>
              <a:rPr lang="it-IT" dirty="0"/>
              <a:t>, può promuovere procedimento disciplinare contro i consulenti che non hanno tenuto una condotta morale e politica specchiata o non hanno ottemperato agli obblighi derivanti dagli incarichi ricevuti.</a:t>
            </a:r>
          </a:p>
          <a:p>
            <a:r>
              <a:rPr lang="it-IT" dirty="0"/>
              <a:t>Per il </a:t>
            </a:r>
            <a:r>
              <a:rPr lang="it-IT" u="sng" dirty="0">
                <a:hlinkClick r:id="rId5" tooltip="Dizionario Giuridico: Giudizio"/>
              </a:rPr>
              <a:t>giudizio</a:t>
            </a:r>
            <a:r>
              <a:rPr lang="it-IT" dirty="0"/>
              <a:t> disciplinare è competente il comitato indicato nell'articolo </a:t>
            </a:r>
            <a:r>
              <a:rPr lang="it-IT" u="sng" dirty="0">
                <a:hlinkClick r:id="rId6" tooltip="Formazione dell'albo"/>
              </a:rPr>
              <a:t>14</a:t>
            </a:r>
            <a:r>
              <a:rPr lang="it-IT" dirty="0" smtClean="0"/>
              <a:t>.</a:t>
            </a:r>
            <a:endParaRPr lang="it-IT" dirty="0"/>
          </a:p>
        </p:txBody>
      </p:sp>
    </p:spTree>
    <p:extLst>
      <p:ext uri="{BB962C8B-B14F-4D97-AF65-F5344CB8AC3E}">
        <p14:creationId xmlns:p14="http://schemas.microsoft.com/office/powerpoint/2010/main" val="492286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20 sanzioni disciplinari</a:t>
            </a:r>
            <a:endParaRPr lang="it-IT" dirty="0"/>
          </a:p>
        </p:txBody>
      </p:sp>
      <p:sp>
        <p:nvSpPr>
          <p:cNvPr id="3" name="Segnaposto contenuto 2"/>
          <p:cNvSpPr>
            <a:spLocks noGrp="1"/>
          </p:cNvSpPr>
          <p:nvPr>
            <p:ph idx="1"/>
          </p:nvPr>
        </p:nvSpPr>
        <p:spPr/>
        <p:txBody>
          <a:bodyPr/>
          <a:lstStyle/>
          <a:p>
            <a:r>
              <a:rPr lang="it-IT" dirty="0"/>
              <a:t>Ai consulenti che non hanno osservato i doveri indicati nell'articolo precedente possono essere inflitte le seguenti </a:t>
            </a:r>
            <a:r>
              <a:rPr lang="it-IT" u="sng" dirty="0">
                <a:hlinkClick r:id="rId2" tooltip="Dizionario Giuridico: Sanzioni disciplinari"/>
              </a:rPr>
              <a:t>sanzioni disciplinari</a:t>
            </a:r>
            <a:r>
              <a:rPr lang="it-IT" dirty="0"/>
              <a:t>:</a:t>
            </a:r>
          </a:p>
          <a:p>
            <a:pPr marL="0" indent="0">
              <a:buNone/>
            </a:pPr>
            <a:r>
              <a:rPr lang="it-IT" dirty="0"/>
              <a:t>1) l'avvertimento;</a:t>
            </a:r>
          </a:p>
          <a:p>
            <a:pPr marL="0" indent="0">
              <a:buNone/>
            </a:pPr>
            <a:r>
              <a:rPr lang="it-IT" dirty="0"/>
              <a:t>2) la sospensione dall'albo per un tempo non superiore ad un anno;</a:t>
            </a:r>
          </a:p>
          <a:p>
            <a:pPr marL="0" indent="0">
              <a:buNone/>
            </a:pPr>
            <a:r>
              <a:rPr lang="it-IT" dirty="0"/>
              <a:t>3) la cancellazione dall'albo.</a:t>
            </a:r>
          </a:p>
        </p:txBody>
      </p:sp>
    </p:spTree>
    <p:extLst>
      <p:ext uri="{BB962C8B-B14F-4D97-AF65-F5344CB8AC3E}">
        <p14:creationId xmlns:p14="http://schemas.microsoft.com/office/powerpoint/2010/main" val="729368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21 procedimento disciplinare</a:t>
            </a:r>
            <a:endParaRPr lang="it-IT" dirty="0"/>
          </a:p>
        </p:txBody>
      </p:sp>
      <p:sp>
        <p:nvSpPr>
          <p:cNvPr id="3" name="Segnaposto contenuto 2"/>
          <p:cNvSpPr>
            <a:spLocks noGrp="1"/>
          </p:cNvSpPr>
          <p:nvPr>
            <p:ph idx="1"/>
          </p:nvPr>
        </p:nvSpPr>
        <p:spPr/>
        <p:txBody>
          <a:bodyPr>
            <a:normAutofit/>
          </a:bodyPr>
          <a:lstStyle/>
          <a:p>
            <a:r>
              <a:rPr lang="it-IT" dirty="0"/>
              <a:t>Prima di promuovere il procedimento disciplinare, il </a:t>
            </a:r>
            <a:r>
              <a:rPr lang="it-IT" u="sng" dirty="0">
                <a:hlinkClick r:id="rId2" tooltip="Dizionario Giuridico: Presidente del tribunale"/>
              </a:rPr>
              <a:t>presidente del tribunale</a:t>
            </a:r>
            <a:r>
              <a:rPr lang="it-IT" dirty="0"/>
              <a:t> contesta l'addebito al consulente e ne raccoglie la risposta scritta.</a:t>
            </a:r>
          </a:p>
          <a:p>
            <a:r>
              <a:rPr lang="it-IT" dirty="0"/>
              <a:t>Il presidente, se dopo la contestazione ritiene di dovere continuare il procedimento, fa invitare il consulente, con </a:t>
            </a:r>
            <a:r>
              <a:rPr lang="it-IT" u="sng" dirty="0">
                <a:hlinkClick r:id="rId3" tooltip="Dizionario Giuridico: Biglietto di cancelleria"/>
              </a:rPr>
              <a:t>biglietto di cancelleria</a:t>
            </a:r>
            <a:r>
              <a:rPr lang="it-IT" dirty="0"/>
              <a:t>, davanti al comitato disciplinare.</a:t>
            </a:r>
          </a:p>
          <a:p>
            <a:r>
              <a:rPr lang="it-IT" dirty="0"/>
              <a:t>Il comitato decide sentito il consulente. Contro il provvedimento è ammesso </a:t>
            </a:r>
            <a:r>
              <a:rPr lang="it-IT" u="sng" dirty="0">
                <a:hlinkClick r:id="rId4" tooltip="Dizionario Giuridico: Reclamo"/>
              </a:rPr>
              <a:t>reclamo</a:t>
            </a:r>
            <a:r>
              <a:rPr lang="it-IT" dirty="0"/>
              <a:t> a norma dell'articolo </a:t>
            </a:r>
            <a:r>
              <a:rPr lang="it-IT" u="sng" dirty="0">
                <a:hlinkClick r:id="rId5" tooltip="Iscrizione e permanenza nell'albo"/>
              </a:rPr>
              <a:t>15</a:t>
            </a:r>
            <a:r>
              <a:rPr lang="it-IT" dirty="0"/>
              <a:t> ultimo comma</a:t>
            </a:r>
            <a:r>
              <a:rPr lang="it-IT" dirty="0" smtClean="0"/>
              <a:t>.</a:t>
            </a:r>
            <a:endParaRPr lang="it-IT" dirty="0"/>
          </a:p>
        </p:txBody>
      </p:sp>
    </p:spTree>
    <p:extLst>
      <p:ext uri="{BB962C8B-B14F-4D97-AF65-F5344CB8AC3E}">
        <p14:creationId xmlns:p14="http://schemas.microsoft.com/office/powerpoint/2010/main" val="2216994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22 distribuzione degli incarichi</a:t>
            </a:r>
            <a:endParaRPr lang="it-IT" dirty="0"/>
          </a:p>
        </p:txBody>
      </p:sp>
      <p:sp>
        <p:nvSpPr>
          <p:cNvPr id="3" name="Segnaposto contenuto 2"/>
          <p:cNvSpPr>
            <a:spLocks noGrp="1"/>
          </p:cNvSpPr>
          <p:nvPr>
            <p:ph idx="1"/>
          </p:nvPr>
        </p:nvSpPr>
        <p:spPr>
          <a:xfrm>
            <a:off x="1141412" y="1828800"/>
            <a:ext cx="9905999" cy="4256116"/>
          </a:xfrm>
        </p:spPr>
        <p:txBody>
          <a:bodyPr>
            <a:normAutofit fontScale="85000" lnSpcReduction="10000"/>
          </a:bodyPr>
          <a:lstStyle/>
          <a:p>
            <a:r>
              <a:rPr lang="it-IT" dirty="0"/>
              <a:t>Tutti i giudici che hanno sede nella circoscrizione del </a:t>
            </a:r>
            <a:r>
              <a:rPr lang="it-IT" u="sng" dirty="0">
                <a:hlinkClick r:id="rId2" tooltip="Dizionario Giuridico: Tribunale"/>
              </a:rPr>
              <a:t>tribunale</a:t>
            </a:r>
            <a:r>
              <a:rPr lang="it-IT" dirty="0"/>
              <a:t> debbono affidare normalmente le funzioni di </a:t>
            </a:r>
            <a:r>
              <a:rPr lang="it-IT" u="sng" dirty="0">
                <a:hlinkClick r:id="rId3" tooltip="Dizionario Giuridico: Consulente tecnico"/>
              </a:rPr>
              <a:t>consulente tecnico</a:t>
            </a:r>
            <a:r>
              <a:rPr lang="it-IT" dirty="0"/>
              <a:t> agli iscritti nell'albo del tribunale medesimo. I giudici presso le </a:t>
            </a:r>
            <a:r>
              <a:rPr lang="it-IT" u="sng" dirty="0">
                <a:hlinkClick r:id="rId4" tooltip="Dizionario Giuridico: Sezioni specializzate"/>
              </a:rPr>
              <a:t>sezioni specializzate</a:t>
            </a:r>
            <a:r>
              <a:rPr lang="it-IT" dirty="0"/>
              <a:t> dei tribunali con competenza distrettuale possono conferire l'incarico ai consulenti iscritti negli albi dei tribunali del </a:t>
            </a:r>
            <a:r>
              <a:rPr lang="it-IT" u="sng" dirty="0">
                <a:hlinkClick r:id="rId5" tooltip="Dizionario Giuridico: Distretto"/>
              </a:rPr>
              <a:t>distretto</a:t>
            </a:r>
            <a:r>
              <a:rPr lang="it-IT" baseline="30000" dirty="0">
                <a:hlinkClick r:id="rId6"/>
              </a:rPr>
              <a:t>(1)</a:t>
            </a:r>
            <a:r>
              <a:rPr lang="it-IT" dirty="0"/>
              <a:t>.</a:t>
            </a:r>
          </a:p>
          <a:p>
            <a:r>
              <a:rPr lang="it-IT" dirty="0"/>
              <a:t>Il giudice </a:t>
            </a:r>
            <a:r>
              <a:rPr lang="it-IT" dirty="0" err="1"/>
              <a:t>puo'</a:t>
            </a:r>
            <a:r>
              <a:rPr lang="it-IT" dirty="0"/>
              <a:t> conferire, con provvedimento motivato, un incarico a un consulente iscritto in albo di altro tribunale o a persona non iscritta in alcun albo</a:t>
            </a:r>
            <a:r>
              <a:rPr lang="it-IT" b="1" u="sng" dirty="0"/>
              <a:t>. </a:t>
            </a:r>
            <a:r>
              <a:rPr lang="it-IT" b="1" i="1" u="sng" dirty="0"/>
              <a:t>Il provvedimento è comunicato al presidente del tribunale</a:t>
            </a:r>
            <a:r>
              <a:rPr lang="it-IT" i="1" baseline="30000" dirty="0">
                <a:hlinkClick r:id="rId6"/>
              </a:rPr>
              <a:t>(1)</a:t>
            </a:r>
            <a:r>
              <a:rPr lang="it-IT" i="1" dirty="0"/>
              <a:t>.</a:t>
            </a:r>
          </a:p>
          <a:p>
            <a:r>
              <a:rPr lang="it-IT" dirty="0"/>
              <a:t>Le funzioni di consulente presso la corte d'appello sono normalmente affidate agli iscritti negli albi dei tribunali del distretto. </a:t>
            </a:r>
            <a:r>
              <a:rPr lang="it-IT" i="1" dirty="0"/>
              <a:t>L'incarico ad iscritti in altri albi o a persone non iscritte in alcun albo è conferito con provvedimento motivato da comunicare al presidente della corte di appello</a:t>
            </a:r>
            <a:r>
              <a:rPr lang="it-IT" i="1" baseline="30000" dirty="0">
                <a:hlinkClick r:id="rId6"/>
              </a:rPr>
              <a:t>(1</a:t>
            </a:r>
            <a:r>
              <a:rPr lang="it-IT" i="1" baseline="30000" dirty="0" smtClean="0">
                <a:hlinkClick r:id="rId6"/>
              </a:rPr>
              <a:t>)</a:t>
            </a:r>
            <a:r>
              <a:rPr lang="it-IT" i="1" dirty="0" smtClean="0"/>
              <a:t>.</a:t>
            </a:r>
            <a:endParaRPr lang="it-IT" i="1" dirty="0"/>
          </a:p>
        </p:txBody>
      </p:sp>
    </p:spTree>
    <p:extLst>
      <p:ext uri="{BB962C8B-B14F-4D97-AF65-F5344CB8AC3E}">
        <p14:creationId xmlns:p14="http://schemas.microsoft.com/office/powerpoint/2010/main" val="4224083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a:t>
            </a:r>
            <a:endParaRPr lang="it-IT" dirty="0"/>
          </a:p>
        </p:txBody>
      </p:sp>
      <p:sp>
        <p:nvSpPr>
          <p:cNvPr id="3" name="Segnaposto contenuto 2"/>
          <p:cNvSpPr>
            <a:spLocks noGrp="1"/>
          </p:cNvSpPr>
          <p:nvPr>
            <p:ph idx="1"/>
          </p:nvPr>
        </p:nvSpPr>
        <p:spPr>
          <a:xfrm>
            <a:off x="1141412" y="1936864"/>
            <a:ext cx="9905999" cy="4098175"/>
          </a:xfrm>
        </p:spPr>
        <p:txBody>
          <a:bodyPr>
            <a:normAutofit fontScale="92500" lnSpcReduction="10000"/>
          </a:bodyPr>
          <a:lstStyle/>
          <a:p>
            <a:r>
              <a:rPr lang="it-IT" dirty="0"/>
              <a:t>Tutti i giudici che hanno sede nella circoscrizione del tribunale debbono affidare normalmente le funzioni di </a:t>
            </a:r>
            <a:r>
              <a:rPr lang="it-IT" u="sng" dirty="0">
                <a:hlinkClick r:id="rId2" tooltip="Dizionario Giuridico: Consulente tecnico"/>
              </a:rPr>
              <a:t>consulente tecnico</a:t>
            </a:r>
            <a:r>
              <a:rPr lang="it-IT" dirty="0"/>
              <a:t> agli iscritti nell'albo del tribunale medesimo.</a:t>
            </a:r>
          </a:p>
          <a:p>
            <a:r>
              <a:rPr lang="it-IT" dirty="0"/>
              <a:t>Il </a:t>
            </a:r>
            <a:r>
              <a:rPr lang="it-IT" u="sng" dirty="0">
                <a:hlinkClick r:id="rId3" tooltip="Dizionario Giuridico: Giudice istruttore"/>
              </a:rPr>
              <a:t>giudice istruttore</a:t>
            </a:r>
            <a:r>
              <a:rPr lang="it-IT" dirty="0"/>
              <a:t> che conferisce un incarico a un consulente iscritto in albo di altro tribunale o a persona non iscritta in alcun albo, deve sentire il presidente e indicare nel provvedimento i motivi della scelta.</a:t>
            </a:r>
          </a:p>
          <a:p>
            <a:r>
              <a:rPr lang="it-IT" dirty="0"/>
              <a:t>Le funzioni di consulente presso la corte d'appello sono normalmente affidate agli iscritti negli albi dei tribunali del </a:t>
            </a:r>
            <a:r>
              <a:rPr lang="it-IT" u="sng" dirty="0">
                <a:hlinkClick r:id="rId4" tooltip="Dizionario Giuridico: Distretto"/>
              </a:rPr>
              <a:t>distretto</a:t>
            </a:r>
            <a:r>
              <a:rPr lang="it-IT" dirty="0"/>
              <a:t>. Se l'incarico è conferito ad iscritti in altri albi o a persone non iscritte in alcun albo, deve essere sentito il primo presidente e debbono essere indicati nel provvedimento i motivi della scelta.</a:t>
            </a:r>
          </a:p>
          <a:p>
            <a:endParaRPr lang="it-IT" dirty="0"/>
          </a:p>
        </p:txBody>
      </p:sp>
    </p:spTree>
    <p:extLst>
      <p:ext uri="{BB962C8B-B14F-4D97-AF65-F5344CB8AC3E}">
        <p14:creationId xmlns:p14="http://schemas.microsoft.com/office/powerpoint/2010/main" val="3746969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23 vigilanza sulla distribuzione degli incarichi</a:t>
            </a:r>
            <a:endParaRPr lang="it-IT" dirty="0"/>
          </a:p>
        </p:txBody>
      </p:sp>
      <p:sp>
        <p:nvSpPr>
          <p:cNvPr id="3" name="Segnaposto contenuto 2"/>
          <p:cNvSpPr>
            <a:spLocks noGrp="1"/>
          </p:cNvSpPr>
          <p:nvPr>
            <p:ph idx="1"/>
          </p:nvPr>
        </p:nvSpPr>
        <p:spPr>
          <a:xfrm>
            <a:off x="1141412" y="2249487"/>
            <a:ext cx="9905999" cy="3802178"/>
          </a:xfrm>
        </p:spPr>
        <p:txBody>
          <a:bodyPr>
            <a:normAutofit fontScale="85000" lnSpcReduction="10000"/>
          </a:bodyPr>
          <a:lstStyle/>
          <a:p>
            <a:r>
              <a:rPr lang="it-IT" baseline="30000" dirty="0">
                <a:hlinkClick r:id="rId2"/>
              </a:rPr>
              <a:t>(1)</a:t>
            </a:r>
            <a:r>
              <a:rPr lang="it-IT" dirty="0"/>
              <a:t>Il </a:t>
            </a:r>
            <a:r>
              <a:rPr lang="it-IT" u="sng" dirty="0">
                <a:hlinkClick r:id="rId3" tooltip="Dizionario Giuridico: Presidente del tribunale"/>
              </a:rPr>
              <a:t>presidente del tribunale</a:t>
            </a:r>
            <a:r>
              <a:rPr lang="it-IT" dirty="0"/>
              <a:t> e il presidente della corte di appello vigilano affinché, senza danno per l'</a:t>
            </a:r>
            <a:r>
              <a:rPr lang="it-IT" u="sng" dirty="0">
                <a:hlinkClick r:id="rId4" tooltip="Dizionario Giuridico: Amministrazione della giustizia"/>
              </a:rPr>
              <a:t>amministrazione della giustizia</a:t>
            </a:r>
            <a:r>
              <a:rPr lang="it-IT" dirty="0"/>
              <a:t>, gli incarichi siano equamente distribuiti tra gli iscritti nell'albo in modo tale che a nessuno dei consulenti iscritti possano essere conferiti incarichi in misura superiore al 10 per cento di quelli affidati dal rispettivo ufficio, e garantiscono che sia assicurata l'adeguata trasparenza del conferimento degli incarichi anche a mezzo di strumenti informatici.</a:t>
            </a:r>
          </a:p>
          <a:p>
            <a:r>
              <a:rPr lang="it-IT" dirty="0"/>
              <a:t>Per l'attuazione di tale vigilanza gli incarichi affidati e i compensi liquidati dal giudice agli iscritti nell'albo sono annotati nei sistemi informatici regolamentati secondo le regole tecniche per l'adozione nel </a:t>
            </a:r>
            <a:r>
              <a:rPr lang="it-IT" u="sng" dirty="0">
                <a:hlinkClick r:id="rId5" tooltip="Dizionario Giuridico: Processo civile"/>
              </a:rPr>
              <a:t>processo civile</a:t>
            </a:r>
            <a:r>
              <a:rPr lang="it-IT" dirty="0"/>
              <a:t> delle tecnologie dell'informazione e della comunicazione. Gli incarichi e i compensi sono </a:t>
            </a:r>
            <a:r>
              <a:rPr lang="it-IT" dirty="0" err="1"/>
              <a:t>altresi'</a:t>
            </a:r>
            <a:r>
              <a:rPr lang="it-IT" dirty="0"/>
              <a:t> pubblicati sul sito dell'</a:t>
            </a:r>
            <a:r>
              <a:rPr lang="it-IT" u="sng" dirty="0">
                <a:hlinkClick r:id="rId6" tooltip="Dizionario Giuridico: Ufficio giudiziario"/>
              </a:rPr>
              <a:t>ufficio giudiziario</a:t>
            </a:r>
            <a:r>
              <a:rPr lang="it-IT" dirty="0" smtClean="0"/>
              <a:t>.</a:t>
            </a:r>
            <a:endParaRPr lang="it-IT" dirty="0"/>
          </a:p>
        </p:txBody>
      </p:sp>
    </p:spTree>
    <p:extLst>
      <p:ext uri="{BB962C8B-B14F-4D97-AF65-F5344CB8AC3E}">
        <p14:creationId xmlns:p14="http://schemas.microsoft.com/office/powerpoint/2010/main" val="759761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Versione precedente</a:t>
            </a:r>
            <a:endParaRPr lang="it-IT" dirty="0"/>
          </a:p>
        </p:txBody>
      </p:sp>
      <p:sp>
        <p:nvSpPr>
          <p:cNvPr id="3" name="Segnaposto contenuto 2"/>
          <p:cNvSpPr>
            <a:spLocks noGrp="1"/>
          </p:cNvSpPr>
          <p:nvPr>
            <p:ph idx="1"/>
          </p:nvPr>
        </p:nvSpPr>
        <p:spPr>
          <a:xfrm>
            <a:off x="1141412" y="1803862"/>
            <a:ext cx="9905999" cy="4181302"/>
          </a:xfrm>
        </p:spPr>
        <p:txBody>
          <a:bodyPr>
            <a:normAutofit fontScale="85000" lnSpcReduction="20000"/>
          </a:bodyPr>
          <a:lstStyle/>
          <a:p>
            <a:r>
              <a:rPr lang="it-IT" dirty="0"/>
              <a:t>Il </a:t>
            </a:r>
            <a:r>
              <a:rPr lang="it-IT" u="sng" dirty="0">
                <a:hlinkClick r:id="rId2" tooltip="Dizionario Giuridico: Presidente del tribunale"/>
              </a:rPr>
              <a:t>presidente del tribunale</a:t>
            </a:r>
            <a:r>
              <a:rPr lang="it-IT" dirty="0"/>
              <a:t> vigila affinché, senza danno per l'</a:t>
            </a:r>
            <a:r>
              <a:rPr lang="it-IT" u="sng" dirty="0">
                <a:hlinkClick r:id="rId3" tooltip="Dizionario Giuridico: Amministrazione della giustizia"/>
              </a:rPr>
              <a:t>amministrazione della giustizia</a:t>
            </a:r>
            <a:r>
              <a:rPr lang="it-IT" dirty="0"/>
              <a:t>, gli incarichi siano equamente distribuiti tra gli iscritti nell'albo in modo tale che a nessuno dei consulenti iscritti possano essere conferiti incarichi in misura superiore al 10 per cento di quelli affidati dall'ufficio, e garantisce che sia assicurata l'adeguata trasparenza del conferimento degli incarichi anche a mezzo di strumenti informatici.</a:t>
            </a:r>
          </a:p>
          <a:p>
            <a:r>
              <a:rPr lang="it-IT" dirty="0"/>
              <a:t>Per l'attuazione di tale vigilanza il presidente fa tenere dal </a:t>
            </a:r>
            <a:r>
              <a:rPr lang="it-IT" u="sng" dirty="0">
                <a:hlinkClick r:id="rId4" tooltip="Dizionario Giuridico: Cancelliere"/>
              </a:rPr>
              <a:t>cancelliere</a:t>
            </a:r>
            <a:r>
              <a:rPr lang="it-IT" dirty="0"/>
              <a:t> un </a:t>
            </a:r>
            <a:r>
              <a:rPr lang="it-IT" u="sng" dirty="0">
                <a:hlinkClick r:id="rId5" tooltip="Dizionario Giuridico: Registro"/>
              </a:rPr>
              <a:t>registro</a:t>
            </a:r>
            <a:r>
              <a:rPr lang="it-IT" dirty="0"/>
              <a:t> in cui debbono essere annotati tutti gli incarichi che i consulenti iscritti ricevono e i compensi liquidati da ciascun </a:t>
            </a:r>
            <a:r>
              <a:rPr lang="it-IT" u="sng" dirty="0">
                <a:hlinkClick r:id="rId6" tooltip="Dizionario Giuridico: Giudice"/>
              </a:rPr>
              <a:t>giudice</a:t>
            </a:r>
            <a:r>
              <a:rPr lang="it-IT" dirty="0"/>
              <a:t>.</a:t>
            </a:r>
          </a:p>
          <a:p>
            <a:r>
              <a:rPr lang="it-IT" dirty="0"/>
              <a:t>Questi deve dare notizia degli incarichi dati e dei compensi liquidati al presidente del tribunale presso il quale il consulente è iscritto.</a:t>
            </a:r>
          </a:p>
          <a:p>
            <a:r>
              <a:rPr lang="it-IT" dirty="0"/>
              <a:t>Il primo presidente della corte d'appello esercita la vigilanza prevista nel primo comma per gli incarichi che vengono affidati dalla corte</a:t>
            </a:r>
            <a:r>
              <a:rPr lang="it-IT" dirty="0" smtClean="0"/>
              <a:t>.</a:t>
            </a:r>
            <a:endParaRPr lang="it-IT" dirty="0"/>
          </a:p>
        </p:txBody>
      </p:sp>
    </p:spTree>
    <p:extLst>
      <p:ext uri="{BB962C8B-B14F-4D97-AF65-F5344CB8AC3E}">
        <p14:creationId xmlns:p14="http://schemas.microsoft.com/office/powerpoint/2010/main" val="1499410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24 liquidazione dei compensi</a:t>
            </a:r>
            <a:endParaRPr lang="it-IT" dirty="0"/>
          </a:p>
        </p:txBody>
      </p:sp>
      <p:sp>
        <p:nvSpPr>
          <p:cNvPr id="3" name="Segnaposto contenuto 2"/>
          <p:cNvSpPr>
            <a:spLocks noGrp="1"/>
          </p:cNvSpPr>
          <p:nvPr>
            <p:ph idx="1"/>
          </p:nvPr>
        </p:nvSpPr>
        <p:spPr/>
        <p:txBody>
          <a:bodyPr>
            <a:normAutofit fontScale="92500" lnSpcReduction="10000"/>
          </a:bodyPr>
          <a:lstStyle/>
          <a:p>
            <a:r>
              <a:rPr lang="it-IT" dirty="0"/>
              <a:t>[La liquidazione del compenso al </a:t>
            </a:r>
            <a:r>
              <a:rPr lang="it-IT" u="sng" dirty="0">
                <a:hlinkClick r:id="rId2" tooltip="Dizionario Giuridico: Consulente tecnico"/>
              </a:rPr>
              <a:t>consulente tecnico</a:t>
            </a:r>
            <a:r>
              <a:rPr lang="it-IT" dirty="0"/>
              <a:t> è fatta con </a:t>
            </a:r>
            <a:r>
              <a:rPr lang="it-IT" u="sng" dirty="0">
                <a:hlinkClick r:id="rId3" tooltip="Dizionario Giuridico: Decreto"/>
              </a:rPr>
              <a:t>decreto</a:t>
            </a:r>
            <a:r>
              <a:rPr lang="it-IT" dirty="0"/>
              <a:t> dal </a:t>
            </a:r>
            <a:r>
              <a:rPr lang="it-IT" u="sng" dirty="0">
                <a:hlinkClick r:id="rId4" tooltip="Dizionario Giuridico: Giudice"/>
              </a:rPr>
              <a:t>giudice</a:t>
            </a:r>
            <a:r>
              <a:rPr lang="it-IT" dirty="0"/>
              <a:t> che lo ha nominato. Il decreto costituisce </a:t>
            </a:r>
            <a:r>
              <a:rPr lang="it-IT" u="sng" dirty="0">
                <a:hlinkClick r:id="rId5" tooltip="Dizionario Giuridico: Titolo esecutivo"/>
              </a:rPr>
              <a:t>titolo esecutivo</a:t>
            </a:r>
            <a:r>
              <a:rPr lang="it-IT" dirty="0"/>
              <a:t> contro la parte a carico della quale è posto il pagamento.</a:t>
            </a:r>
          </a:p>
          <a:p>
            <a:r>
              <a:rPr lang="it-IT" dirty="0"/>
              <a:t>Il compenso è commisurato alle difficoltà delle indagini e alla durata di esse, tenuto conto della partecipazione del consulente alle udienze e dell'entità della materia controversa, e osservate le tariffe esistenti approvate dalla </a:t>
            </a:r>
            <a:r>
              <a:rPr lang="it-IT" u="sng" dirty="0">
                <a:hlinkClick r:id="rId6" tooltip="Dizionario Giuridico: Legge"/>
              </a:rPr>
              <a:t>legge</a:t>
            </a:r>
            <a:r>
              <a:rPr lang="it-IT" dirty="0"/>
              <a:t>.]</a:t>
            </a:r>
          </a:p>
          <a:p>
            <a:r>
              <a:rPr lang="it-IT" dirty="0"/>
              <a:t/>
            </a:r>
            <a:br>
              <a:rPr lang="it-IT" dirty="0"/>
            </a:br>
            <a:r>
              <a:rPr lang="it-IT" dirty="0" smtClean="0"/>
              <a:t>Abrogato. Le norme si trovano ora nel DPR 115/2002</a:t>
            </a:r>
            <a:endParaRPr lang="it-IT" dirty="0"/>
          </a:p>
        </p:txBody>
      </p:sp>
    </p:spTree>
    <p:extLst>
      <p:ext uri="{BB962C8B-B14F-4D97-AF65-F5344CB8AC3E}">
        <p14:creationId xmlns:p14="http://schemas.microsoft.com/office/powerpoint/2010/main" val="1091667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24 </a:t>
            </a:r>
            <a:r>
              <a:rPr lang="it-IT" i="1" dirty="0" smtClean="0"/>
              <a:t>bis</a:t>
            </a:r>
            <a:r>
              <a:rPr lang="it-IT" dirty="0" smtClean="0"/>
              <a:t> elenco nazionale dei consulenti tecnici</a:t>
            </a:r>
            <a:endParaRPr lang="it-IT" dirty="0"/>
          </a:p>
        </p:txBody>
      </p:sp>
      <p:sp>
        <p:nvSpPr>
          <p:cNvPr id="3" name="Segnaposto contenuto 2"/>
          <p:cNvSpPr>
            <a:spLocks noGrp="1"/>
          </p:cNvSpPr>
          <p:nvPr>
            <p:ph idx="1"/>
          </p:nvPr>
        </p:nvSpPr>
        <p:spPr/>
        <p:txBody>
          <a:bodyPr/>
          <a:lstStyle/>
          <a:p>
            <a:r>
              <a:rPr lang="it-IT" baseline="30000" dirty="0">
                <a:hlinkClick r:id="rId2"/>
              </a:rPr>
              <a:t>(1)</a:t>
            </a:r>
            <a:r>
              <a:rPr lang="it-IT" dirty="0"/>
              <a:t>Presso il Ministero della giustizia è istituito un elenco nazionale dei consulenti tecnici, suddiviso per categorie e contenente l'indicazione dei settori di specializzazione di ciascuna categoria, nel quale, tramite i sistemi informatici di cui all'articolo </a:t>
            </a:r>
            <a:r>
              <a:rPr lang="it-IT" u="sng" dirty="0">
                <a:hlinkClick r:id="rId3" tooltip="Vigilanza sulla distribuzione degli incarichi"/>
              </a:rPr>
              <a:t>23</a:t>
            </a:r>
            <a:r>
              <a:rPr lang="it-IT" dirty="0"/>
              <a:t>, secondo comma, confluiscono le annotazioni dei provvedimenti di nomina.</a:t>
            </a:r>
          </a:p>
          <a:p>
            <a:r>
              <a:rPr lang="it-IT" dirty="0"/>
              <a:t>L'elenco è tenuto con modalità informatiche ed è accessibile al pubblico attraverso il portale dei servizi telematici del Ministero della giustizia</a:t>
            </a:r>
            <a:r>
              <a:rPr lang="it-IT" dirty="0" smtClean="0"/>
              <a:t>.</a:t>
            </a:r>
            <a:endParaRPr lang="it-IT" dirty="0"/>
          </a:p>
        </p:txBody>
      </p:sp>
    </p:spTree>
    <p:extLst>
      <p:ext uri="{BB962C8B-B14F-4D97-AF65-F5344CB8AC3E}">
        <p14:creationId xmlns:p14="http://schemas.microsoft.com/office/powerpoint/2010/main" val="3780784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25 istituzione e formazione dell’albo </a:t>
            </a:r>
            <a:br>
              <a:rPr lang="it-IT" dirty="0" smtClean="0"/>
            </a:br>
            <a:r>
              <a:rPr lang="it-IT" dirty="0" smtClean="0"/>
              <a:t>(da </a:t>
            </a:r>
            <a:r>
              <a:rPr lang="it-IT" dirty="0"/>
              <a:t>ritenersi </a:t>
            </a:r>
            <a:r>
              <a:rPr lang="it-IT" dirty="0" smtClean="0"/>
              <a:t>abrogato)	</a:t>
            </a:r>
            <a:endParaRPr lang="it-IT" dirty="0"/>
          </a:p>
        </p:txBody>
      </p:sp>
      <p:sp>
        <p:nvSpPr>
          <p:cNvPr id="3" name="Segnaposto contenuto 2"/>
          <p:cNvSpPr>
            <a:spLocks noGrp="1"/>
          </p:cNvSpPr>
          <p:nvPr>
            <p:ph idx="1"/>
          </p:nvPr>
        </p:nvSpPr>
        <p:spPr>
          <a:xfrm>
            <a:off x="1141412" y="1978429"/>
            <a:ext cx="9905999" cy="3812772"/>
          </a:xfrm>
        </p:spPr>
        <p:txBody>
          <a:bodyPr>
            <a:normAutofit fontScale="92500" lnSpcReduction="10000"/>
          </a:bodyPr>
          <a:lstStyle/>
          <a:p>
            <a:r>
              <a:rPr lang="it-IT" dirty="0"/>
              <a:t>Presso ogni tribunale è istituito uno speciale albo dei consulenti tecnici per le controversie individuali in materia corporativa.</a:t>
            </a:r>
          </a:p>
          <a:p>
            <a:r>
              <a:rPr lang="it-IT" dirty="0"/>
              <a:t>L'albo è diviso in categorie secondo i rami delle attività economiche esercitate nella circoscrizione del tribunale.</a:t>
            </a:r>
          </a:p>
          <a:p>
            <a:r>
              <a:rPr lang="it-IT" dirty="0"/>
              <a:t>In esso deve essere sempre compresa la categoria dei consulenti per l'applicazione delle norme sugli infortuni sul lavoro industriale ed agricolo, sulle malattie professionali e sulle assicurazioni sociali.</a:t>
            </a:r>
          </a:p>
          <a:p>
            <a:r>
              <a:rPr lang="it-IT" dirty="0"/>
              <a:t>Per quanto attiene all'albo speciale e agli iscritti in esso si applicano le disposizioni della sezione precedente se non sono modificate dagli articoli seguenti.</a:t>
            </a:r>
          </a:p>
          <a:p>
            <a:endParaRPr lang="it-IT" dirty="0"/>
          </a:p>
        </p:txBody>
      </p:sp>
    </p:spTree>
    <p:extLst>
      <p:ext uri="{BB962C8B-B14F-4D97-AF65-F5344CB8AC3E}">
        <p14:creationId xmlns:p14="http://schemas.microsoft.com/office/powerpoint/2010/main" val="1114303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
            </a:r>
            <a:br>
              <a:rPr lang="it-IT" dirty="0"/>
            </a:br>
            <a:r>
              <a:rPr lang="it-IT" b="1" dirty="0"/>
              <a:t>Il principio del </a:t>
            </a:r>
            <a:r>
              <a:rPr lang="it-IT" b="1" dirty="0" err="1"/>
              <a:t>judex</a:t>
            </a:r>
            <a:r>
              <a:rPr lang="it-IT" b="1" dirty="0"/>
              <a:t> </a:t>
            </a:r>
            <a:r>
              <a:rPr lang="it-IT" b="1" dirty="0" err="1"/>
              <a:t>peritus</a:t>
            </a:r>
            <a:r>
              <a:rPr lang="it-IT" b="1" dirty="0"/>
              <a:t> </a:t>
            </a:r>
            <a:r>
              <a:rPr lang="it-IT" b="1" dirty="0" err="1"/>
              <a:t>peritorum</a:t>
            </a:r>
            <a:endParaRPr lang="it-IT" dirty="0"/>
          </a:p>
        </p:txBody>
      </p:sp>
      <p:sp>
        <p:nvSpPr>
          <p:cNvPr id="3" name="Segnaposto contenuto 2"/>
          <p:cNvSpPr>
            <a:spLocks noGrp="1"/>
          </p:cNvSpPr>
          <p:nvPr>
            <p:ph idx="1"/>
          </p:nvPr>
        </p:nvSpPr>
        <p:spPr/>
        <p:txBody>
          <a:bodyPr/>
          <a:lstStyle/>
          <a:p>
            <a:r>
              <a:rPr lang="it-IT" dirty="0" smtClean="0"/>
              <a:t>Nel </a:t>
            </a:r>
            <a:r>
              <a:rPr lang="it-IT" dirty="0"/>
              <a:t>nostro ordinamento vige il </a:t>
            </a:r>
            <a:r>
              <a:rPr lang="it-IT" b="1" dirty="0"/>
              <a:t>principio "</a:t>
            </a:r>
            <a:r>
              <a:rPr lang="it-IT" b="1" dirty="0" err="1"/>
              <a:t>judex</a:t>
            </a:r>
            <a:r>
              <a:rPr lang="it-IT" b="1" dirty="0"/>
              <a:t> </a:t>
            </a:r>
            <a:r>
              <a:rPr lang="it-IT" b="1" dirty="0" err="1"/>
              <a:t>peritus</a:t>
            </a:r>
            <a:r>
              <a:rPr lang="it-IT" b="1" dirty="0"/>
              <a:t> </a:t>
            </a:r>
            <a:r>
              <a:rPr lang="it-IT" b="1" dirty="0" err="1"/>
              <a:t>peritorum</a:t>
            </a:r>
            <a:r>
              <a:rPr lang="it-IT" b="1" dirty="0"/>
              <a:t>"</a:t>
            </a:r>
            <a:r>
              <a:rPr lang="it-IT" dirty="0"/>
              <a:t>: il giudice di merito </a:t>
            </a:r>
            <a:r>
              <a:rPr lang="it-IT" dirty="0" smtClean="0"/>
              <a:t>può disattendere </a:t>
            </a:r>
            <a:r>
              <a:rPr lang="it-IT" dirty="0"/>
              <a:t>le argomentazioni tecniche contenute nella relazione del consulente tecnico d'ufficio</a:t>
            </a:r>
            <a:r>
              <a:rPr lang="it-IT" dirty="0" smtClean="0"/>
              <a:t>, sostituendo </a:t>
            </a:r>
            <a:r>
              <a:rPr lang="it-IT" dirty="0"/>
              <a:t>ad esse altre argomentazioni, tratte </a:t>
            </a:r>
            <a:r>
              <a:rPr lang="it-IT" dirty="0" smtClean="0"/>
              <a:t>da </a:t>
            </a:r>
            <a:r>
              <a:rPr lang="it-IT" dirty="0"/>
              <a:t>proprie personali cognizioni tecniche. </a:t>
            </a:r>
            <a:endParaRPr lang="it-IT" dirty="0" smtClean="0"/>
          </a:p>
          <a:p>
            <a:r>
              <a:rPr lang="it-IT" dirty="0" smtClean="0"/>
              <a:t>Ma </a:t>
            </a:r>
            <a:r>
              <a:rPr lang="it-IT" dirty="0"/>
              <a:t>il giudice non può sottrarsi all'obbligo di motivare le ragioni che lo inducono a discostarsi </a:t>
            </a:r>
            <a:r>
              <a:rPr lang="it-IT" dirty="0" smtClean="0"/>
              <a:t>dalle valutazioni </a:t>
            </a:r>
            <a:r>
              <a:rPr lang="it-IT" dirty="0"/>
              <a:t>formulate dall'ausiliario.</a:t>
            </a:r>
          </a:p>
        </p:txBody>
      </p:sp>
    </p:spTree>
    <p:extLst>
      <p:ext uri="{BB962C8B-B14F-4D97-AF65-F5344CB8AC3E}">
        <p14:creationId xmlns:p14="http://schemas.microsoft.com/office/powerpoint/2010/main" val="36386152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26 iscrizione nell’albo</a:t>
            </a:r>
            <a:br>
              <a:rPr lang="it-IT" dirty="0" smtClean="0"/>
            </a:br>
            <a:r>
              <a:rPr lang="it-IT" dirty="0" smtClean="0"/>
              <a:t>(da ritenersi abrogato)</a:t>
            </a:r>
            <a:endParaRPr lang="it-IT" dirty="0"/>
          </a:p>
        </p:txBody>
      </p:sp>
      <p:sp>
        <p:nvSpPr>
          <p:cNvPr id="3" name="Segnaposto contenuto 2"/>
          <p:cNvSpPr>
            <a:spLocks noGrp="1"/>
          </p:cNvSpPr>
          <p:nvPr>
            <p:ph idx="1"/>
          </p:nvPr>
        </p:nvSpPr>
        <p:spPr>
          <a:xfrm>
            <a:off x="1141412" y="1978430"/>
            <a:ext cx="9905999" cy="4081548"/>
          </a:xfrm>
        </p:spPr>
        <p:txBody>
          <a:bodyPr>
            <a:normAutofit/>
          </a:bodyPr>
          <a:lstStyle/>
          <a:p>
            <a:r>
              <a:rPr lang="it-IT" dirty="0"/>
              <a:t>Possono essere iscritti d'ufficio nell'albo, quando hanno i requisiti richiesti, le persone di speciale competenza in uno o più rami della produzione, che siano indicate dal presidente del consiglio provinciale delle corporazioni.</a:t>
            </a:r>
          </a:p>
          <a:p>
            <a:r>
              <a:rPr lang="it-IT" dirty="0"/>
              <a:t>Per la categoria dei consulenti in materia di infortuni, di malattie professionali e di assicurazioni sociali possono essere iscritti, su </a:t>
            </a:r>
            <a:r>
              <a:rPr lang="it-IT" u="sng" dirty="0">
                <a:hlinkClick r:id="rId2" tooltip="Dizionario Giuridico: Istanza"/>
              </a:rPr>
              <a:t>istanza</a:t>
            </a:r>
            <a:r>
              <a:rPr lang="it-IT" dirty="0"/>
              <a:t> o d'ufficio, soltanto coloro che, per il titolo di studio conseguito o per l'attività medico-chirurgica spiegata, si dimostrano particolarmente versati nelle materie stesse</a:t>
            </a:r>
            <a:r>
              <a:rPr lang="it-IT" dirty="0" smtClean="0"/>
              <a:t>.</a:t>
            </a:r>
            <a:endParaRPr lang="it-IT" dirty="0"/>
          </a:p>
        </p:txBody>
      </p:sp>
    </p:spTree>
    <p:extLst>
      <p:ext uri="{BB962C8B-B14F-4D97-AF65-F5344CB8AC3E}">
        <p14:creationId xmlns:p14="http://schemas.microsoft.com/office/powerpoint/2010/main" val="2510667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Art. 27 Consulenti </a:t>
            </a:r>
            <a:r>
              <a:rPr lang="it-IT" dirty="0"/>
              <a:t>in materie regolate da norme corporative o da accordi </a:t>
            </a:r>
            <a:r>
              <a:rPr lang="it-IT" dirty="0" smtClean="0"/>
              <a:t>economici</a:t>
            </a:r>
            <a:br>
              <a:rPr lang="it-IT" dirty="0" smtClean="0"/>
            </a:br>
            <a:r>
              <a:rPr lang="it-IT" dirty="0" smtClean="0"/>
              <a:t>(da </a:t>
            </a:r>
            <a:r>
              <a:rPr lang="it-IT" smtClean="0"/>
              <a:t>ritenersi abrogato)</a:t>
            </a:r>
            <a:endParaRPr lang="it-IT" dirty="0"/>
          </a:p>
        </p:txBody>
      </p:sp>
      <p:sp>
        <p:nvSpPr>
          <p:cNvPr id="3" name="Segnaposto contenuto 2"/>
          <p:cNvSpPr>
            <a:spLocks noGrp="1"/>
          </p:cNvSpPr>
          <p:nvPr>
            <p:ph idx="1"/>
          </p:nvPr>
        </p:nvSpPr>
        <p:spPr>
          <a:xfrm>
            <a:off x="1141412" y="2249487"/>
            <a:ext cx="9905999" cy="3541714"/>
          </a:xfrm>
        </p:spPr>
        <p:txBody>
          <a:bodyPr/>
          <a:lstStyle/>
          <a:p>
            <a:r>
              <a:rPr lang="it-IT" dirty="0"/>
              <a:t>Per le controversie indicate negli articoli 467 e seguenti del codice i consulenti tecnici sono scelti possibilmente nell'albo formato norma dell'articolo </a:t>
            </a:r>
            <a:r>
              <a:rPr lang="it-IT" u="sng" dirty="0">
                <a:hlinkClick r:id="rId2" tooltip="Istituzione e formazione dell'albo"/>
              </a:rPr>
              <a:t>25</a:t>
            </a:r>
            <a:r>
              <a:rPr lang="it-IT" dirty="0"/>
              <a:t>.</a:t>
            </a:r>
          </a:p>
        </p:txBody>
      </p:sp>
    </p:spTree>
    <p:extLst>
      <p:ext uri="{BB962C8B-B14F-4D97-AF65-F5344CB8AC3E}">
        <p14:creationId xmlns:p14="http://schemas.microsoft.com/office/powerpoint/2010/main" val="3277942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1942354"/>
            <a:ext cx="9905998" cy="1478570"/>
          </a:xfrm>
        </p:spPr>
        <p:txBody>
          <a:bodyPr>
            <a:normAutofit/>
          </a:bodyPr>
          <a:lstStyle/>
          <a:p>
            <a:pPr algn="ctr"/>
            <a:r>
              <a:rPr lang="it-IT" sz="4400" dirty="0" smtClean="0"/>
              <a:t>IN PRATICA</a:t>
            </a:r>
            <a:endParaRPr lang="it-IT" sz="4400" dirty="0"/>
          </a:p>
        </p:txBody>
      </p:sp>
    </p:spTree>
    <p:extLst>
      <p:ext uri="{BB962C8B-B14F-4D97-AF65-F5344CB8AC3E}">
        <p14:creationId xmlns:p14="http://schemas.microsoft.com/office/powerpoint/2010/main" val="3574139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32604" y="450377"/>
            <a:ext cx="9905999" cy="6018662"/>
          </a:xfrm>
        </p:spPr>
        <p:txBody>
          <a:bodyPr>
            <a:normAutofit/>
          </a:bodyPr>
          <a:lstStyle/>
          <a:p>
            <a:pPr marL="0" indent="0">
              <a:buNone/>
            </a:pPr>
            <a:r>
              <a:rPr lang="it-IT" dirty="0"/>
              <a:t>La relazione di consulenza deve attenersi </a:t>
            </a:r>
            <a:r>
              <a:rPr lang="it-IT" dirty="0" smtClean="0"/>
              <a:t>strettamente ai </a:t>
            </a:r>
            <a:r>
              <a:rPr lang="it-IT" dirty="0"/>
              <a:t>quesiti, evitando:</a:t>
            </a:r>
          </a:p>
          <a:p>
            <a:pPr marL="0" indent="0">
              <a:buNone/>
            </a:pPr>
            <a:r>
              <a:rPr lang="it-IT" dirty="0"/>
              <a:t>(a) il dilungarsi su questioni irrilevanti ai fini della </a:t>
            </a:r>
            <a:r>
              <a:rPr lang="it-IT" dirty="0" smtClean="0"/>
              <a:t>risposta al </a:t>
            </a:r>
            <a:r>
              <a:rPr lang="it-IT" dirty="0"/>
              <a:t>quesito (è inutile ripercorrere l’andamento del </a:t>
            </a:r>
            <a:r>
              <a:rPr lang="it-IT" dirty="0" smtClean="0"/>
              <a:t>processo o </a:t>
            </a:r>
            <a:r>
              <a:rPr lang="it-IT" dirty="0"/>
              <a:t>riassumere il contenuto degli atti di parte, ben noti </a:t>
            </a:r>
            <a:r>
              <a:rPr lang="it-IT" dirty="0" smtClean="0"/>
              <a:t>al giudice</a:t>
            </a:r>
            <a:r>
              <a:rPr lang="it-IT" dirty="0"/>
              <a:t>);</a:t>
            </a:r>
          </a:p>
          <a:p>
            <a:pPr marL="0" indent="0">
              <a:buNone/>
            </a:pPr>
            <a:r>
              <a:rPr lang="it-IT" dirty="0"/>
              <a:t>(b) il non affrontare questioni essenziali ai fini </a:t>
            </a:r>
            <a:r>
              <a:rPr lang="it-IT" dirty="0" smtClean="0"/>
              <a:t>della risposta </a:t>
            </a:r>
            <a:r>
              <a:rPr lang="it-IT" dirty="0"/>
              <a:t>al quesito.</a:t>
            </a:r>
          </a:p>
          <a:p>
            <a:pPr marL="0" indent="0">
              <a:buNone/>
            </a:pPr>
            <a:r>
              <a:rPr lang="it-IT" dirty="0"/>
              <a:t>Nella parte valutativa, il CTU deve motivare sempre </a:t>
            </a:r>
            <a:r>
              <a:rPr lang="it-IT" dirty="0" smtClean="0"/>
              <a:t>le proprie </a:t>
            </a:r>
            <a:r>
              <a:rPr lang="it-IT" dirty="0"/>
              <a:t>conclusioni, descrivendo l’iter logico in base </a:t>
            </a:r>
            <a:r>
              <a:rPr lang="it-IT" dirty="0" smtClean="0"/>
              <a:t>al quale </a:t>
            </a:r>
            <a:r>
              <a:rPr lang="it-IT" dirty="0"/>
              <a:t>è pervenuto ad esse.</a:t>
            </a:r>
          </a:p>
          <a:p>
            <a:pPr marL="0" indent="0">
              <a:buNone/>
            </a:pPr>
            <a:r>
              <a:rPr lang="it-IT" dirty="0"/>
              <a:t>Il CTU deve evitare qualsiasi valutazione di </a:t>
            </a:r>
            <a:r>
              <a:rPr lang="it-IT" dirty="0" smtClean="0"/>
              <a:t>tipo giuridico </a:t>
            </a:r>
            <a:r>
              <a:rPr lang="it-IT" dirty="0"/>
              <a:t>in relazione ai fatti di causa.</a:t>
            </a:r>
          </a:p>
        </p:txBody>
      </p:sp>
    </p:spTree>
    <p:extLst>
      <p:ext uri="{BB962C8B-B14F-4D97-AF65-F5344CB8AC3E}">
        <p14:creationId xmlns:p14="http://schemas.microsoft.com/office/powerpoint/2010/main" val="822115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32852" y="615140"/>
            <a:ext cx="9905999" cy="5378335"/>
          </a:xfrm>
        </p:spPr>
        <p:txBody>
          <a:bodyPr>
            <a:normAutofit fontScale="92500" lnSpcReduction="20000"/>
          </a:bodyPr>
          <a:lstStyle/>
          <a:p>
            <a:r>
              <a:rPr lang="it-IT" b="1" dirty="0"/>
              <a:t>La relazione di consulenza è divisa in quattro parti:</a:t>
            </a:r>
          </a:p>
          <a:p>
            <a:pPr marL="0" indent="0">
              <a:buNone/>
            </a:pPr>
            <a:r>
              <a:rPr lang="it-IT" dirty="0"/>
              <a:t>(a) </a:t>
            </a:r>
            <a:r>
              <a:rPr lang="it-IT" b="1" dirty="0"/>
              <a:t>una parte epigrafica</a:t>
            </a:r>
            <a:r>
              <a:rPr lang="it-IT" dirty="0"/>
              <a:t>, nella quale il CTU indica gli </a:t>
            </a:r>
            <a:r>
              <a:rPr lang="it-IT" dirty="0" smtClean="0"/>
              <a:t>estremi della </a:t>
            </a:r>
            <a:r>
              <a:rPr lang="it-IT" dirty="0"/>
              <a:t>causa, del giudice, delle parti, e riassume le </a:t>
            </a:r>
            <a:r>
              <a:rPr lang="it-IT" dirty="0" smtClean="0"/>
              <a:t>operazioni compiute</a:t>
            </a:r>
            <a:r>
              <a:rPr lang="it-IT" dirty="0"/>
              <a:t>, indicando quali parti siano state presenti;</a:t>
            </a:r>
          </a:p>
          <a:p>
            <a:pPr marL="0" indent="0">
              <a:buNone/>
            </a:pPr>
            <a:r>
              <a:rPr lang="it-IT" dirty="0"/>
              <a:t>(b) </a:t>
            </a:r>
            <a:r>
              <a:rPr lang="it-IT" b="1" dirty="0"/>
              <a:t>una parte descrittiva</a:t>
            </a:r>
            <a:r>
              <a:rPr lang="it-IT" dirty="0"/>
              <a:t>, nella quale il CTU illustra </a:t>
            </a:r>
            <a:r>
              <a:rPr lang="it-IT" dirty="0" smtClean="0"/>
              <a:t>gli accertamenti </a:t>
            </a:r>
            <a:r>
              <a:rPr lang="it-IT" dirty="0"/>
              <a:t>o le ricostruzioni da lui personalmente compiuti;</a:t>
            </a:r>
          </a:p>
          <a:p>
            <a:pPr marL="0" indent="0">
              <a:buNone/>
            </a:pPr>
            <a:r>
              <a:rPr lang="it-IT" dirty="0"/>
              <a:t>(c) </a:t>
            </a:r>
            <a:r>
              <a:rPr lang="it-IT" b="1" dirty="0"/>
              <a:t>una parte valutativa</a:t>
            </a:r>
            <a:r>
              <a:rPr lang="it-IT" dirty="0"/>
              <a:t>, nella quale il CTU risponde ai </a:t>
            </a:r>
            <a:r>
              <a:rPr lang="it-IT" dirty="0" smtClean="0"/>
              <a:t>quesiti motivando </a:t>
            </a:r>
            <a:r>
              <a:rPr lang="it-IT" dirty="0"/>
              <a:t>adeguatamente le proprie scelte;</a:t>
            </a:r>
          </a:p>
          <a:p>
            <a:pPr marL="0" indent="0">
              <a:buNone/>
            </a:pPr>
            <a:r>
              <a:rPr lang="it-IT" dirty="0"/>
              <a:t>(d) </a:t>
            </a:r>
            <a:r>
              <a:rPr lang="it-IT" b="1" dirty="0"/>
              <a:t>una parte riassuntiva</a:t>
            </a:r>
            <a:r>
              <a:rPr lang="it-IT" dirty="0"/>
              <a:t>, nella quale il CTU espone in </a:t>
            </a:r>
            <a:r>
              <a:rPr lang="it-IT" dirty="0" smtClean="0"/>
              <a:t>forma </a:t>
            </a:r>
            <a:r>
              <a:rPr lang="it-IT" dirty="0" smtClean="0"/>
              <a:t>sintetica </a:t>
            </a:r>
            <a:r>
              <a:rPr lang="it-IT" dirty="0"/>
              <a:t>la risposta ad ogni quesito postogli.</a:t>
            </a:r>
          </a:p>
          <a:p>
            <a:pPr marL="0" indent="0">
              <a:buNone/>
            </a:pPr>
            <a:r>
              <a:rPr lang="it-IT" dirty="0"/>
              <a:t>La relazione di consulenza va redatta in modo chiaro </a:t>
            </a:r>
            <a:r>
              <a:rPr lang="it-IT" dirty="0" smtClean="0"/>
              <a:t>e comprensibile</a:t>
            </a:r>
            <a:r>
              <a:rPr lang="it-IT" dirty="0"/>
              <a:t>.</a:t>
            </a:r>
          </a:p>
          <a:p>
            <a:pPr marL="0" indent="0">
              <a:buNone/>
            </a:pPr>
            <a:r>
              <a:rPr lang="it-IT" dirty="0"/>
              <a:t>Per meglio illustrarne il contenuto è raccomandato l’impiego </a:t>
            </a:r>
            <a:r>
              <a:rPr lang="it-IT" dirty="0" smtClean="0"/>
              <a:t>di grafici</a:t>
            </a:r>
            <a:r>
              <a:rPr lang="it-IT" dirty="0"/>
              <a:t>, illustrazioni, tabelle, ovvero qualsiasi </a:t>
            </a:r>
            <a:r>
              <a:rPr lang="it-IT" dirty="0" smtClean="0"/>
              <a:t>accorgimento grafico</a:t>
            </a:r>
            <a:r>
              <a:rPr lang="it-IT" dirty="0"/>
              <a:t>.</a:t>
            </a:r>
          </a:p>
        </p:txBody>
      </p:sp>
    </p:spTree>
    <p:extLst>
      <p:ext uri="{BB962C8B-B14F-4D97-AF65-F5344CB8AC3E}">
        <p14:creationId xmlns:p14="http://schemas.microsoft.com/office/powerpoint/2010/main" val="265593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Consigli pratici per una relazione peritale di qualità </a:t>
            </a:r>
          </a:p>
        </p:txBody>
      </p:sp>
      <p:sp>
        <p:nvSpPr>
          <p:cNvPr id="3" name="Segnaposto contenuto 2"/>
          <p:cNvSpPr>
            <a:spLocks noGrp="1"/>
          </p:cNvSpPr>
          <p:nvPr>
            <p:ph idx="1"/>
          </p:nvPr>
        </p:nvSpPr>
        <p:spPr/>
        <p:txBody>
          <a:bodyPr/>
          <a:lstStyle/>
          <a:p>
            <a:r>
              <a:rPr lang="it-IT" dirty="0"/>
              <a:t>L</a:t>
            </a:r>
            <a:r>
              <a:rPr lang="it-IT" dirty="0" smtClean="0"/>
              <a:t>a </a:t>
            </a:r>
            <a:r>
              <a:rPr lang="it-IT" dirty="0"/>
              <a:t>scrittura di una relazione peritale di carattere tecnico è anzitutto una scrittura di </a:t>
            </a:r>
            <a:r>
              <a:rPr lang="it-IT" dirty="0" smtClean="0"/>
              <a:t>contenuti.</a:t>
            </a:r>
          </a:p>
          <a:p>
            <a:r>
              <a:rPr lang="it-IT" dirty="0"/>
              <a:t>Ciò che conta, quindi, è la qualità </a:t>
            </a:r>
            <a:r>
              <a:rPr lang="it-IT" dirty="0" smtClean="0"/>
              <a:t>dell’informazione.</a:t>
            </a:r>
          </a:p>
          <a:p>
            <a:r>
              <a:rPr lang="it-IT" dirty="0" smtClean="0"/>
              <a:t>Si </a:t>
            </a:r>
            <a:r>
              <a:rPr lang="it-IT" dirty="0"/>
              <a:t>dovrà prestare particolare attenzione alla struttura logica e formale, ai problemi di coerenza, brevità e </a:t>
            </a:r>
            <a:r>
              <a:rPr lang="it-IT" dirty="0" smtClean="0"/>
              <a:t>precisione.</a:t>
            </a:r>
            <a:endParaRPr lang="it-IT" dirty="0"/>
          </a:p>
        </p:txBody>
      </p:sp>
    </p:spTree>
    <p:extLst>
      <p:ext uri="{BB962C8B-B14F-4D97-AF65-F5344CB8AC3E}">
        <p14:creationId xmlns:p14="http://schemas.microsoft.com/office/powerpoint/2010/main" val="289195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63879"/>
            <a:ext cx="9905999" cy="5127322"/>
          </a:xfrm>
        </p:spPr>
        <p:txBody>
          <a:bodyPr>
            <a:normAutofit/>
          </a:bodyPr>
          <a:lstStyle/>
          <a:p>
            <a:r>
              <a:rPr lang="it-IT" sz="4400" dirty="0"/>
              <a:t>Il testo della relazione peritale deve essere efficace ed essenziale, cioè deve dire tutto ciò per cui viene scritto, ma nulla più di questo, senza alcuna divagazione. </a:t>
            </a:r>
          </a:p>
        </p:txBody>
      </p:sp>
    </p:spTree>
    <p:extLst>
      <p:ext uri="{BB962C8B-B14F-4D97-AF65-F5344CB8AC3E}">
        <p14:creationId xmlns:p14="http://schemas.microsoft.com/office/powerpoint/2010/main" val="2376526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488514"/>
            <a:ext cx="9905999" cy="5887233"/>
          </a:xfrm>
        </p:spPr>
        <p:txBody>
          <a:bodyPr/>
          <a:lstStyle/>
          <a:p>
            <a:r>
              <a:rPr lang="it-IT" dirty="0"/>
              <a:t>Una perizia non dovrà mai essere scritta in prima persona. </a:t>
            </a:r>
            <a:endParaRPr lang="it-IT" dirty="0" smtClean="0"/>
          </a:p>
          <a:p>
            <a:r>
              <a:rPr lang="it-IT" dirty="0" smtClean="0"/>
              <a:t>Dovrà </a:t>
            </a:r>
            <a:r>
              <a:rPr lang="it-IT" dirty="0"/>
              <a:t>essere sempre presa in considerazione la necessità di catturare l’attenzione del giudice-lettore: i testi lunghi e monotoni vanno evitati, dando varietà visiva alla pagina con l’uso di titoli, sottotitoli, paragrafi, elenchi puntati, tabelle e figure</a:t>
            </a:r>
            <a:r>
              <a:rPr lang="it-IT" dirty="0" smtClean="0"/>
              <a:t>.</a:t>
            </a:r>
          </a:p>
          <a:p>
            <a:r>
              <a:rPr lang="it-IT" dirty="0"/>
              <a:t>I punti di maggior impatto sul lettore sono l’inizio e la fine di una frase e di un periodo</a:t>
            </a:r>
            <a:r>
              <a:rPr lang="it-IT" dirty="0" smtClean="0"/>
              <a:t>.</a:t>
            </a:r>
          </a:p>
          <a:p>
            <a:r>
              <a:rPr lang="it-IT" dirty="0" smtClean="0"/>
              <a:t> </a:t>
            </a:r>
            <a:r>
              <a:rPr lang="it-IT" dirty="0"/>
              <a:t>Il paragrafo finale, a conclusione del testo, dovrebbe chiudere l’intera trattazione senza trascinarsi troppo, ma senza lasciare nulla in sospeso. </a:t>
            </a:r>
          </a:p>
        </p:txBody>
      </p:sp>
    </p:spTree>
    <p:extLst>
      <p:ext uri="{BB962C8B-B14F-4D97-AF65-F5344CB8AC3E}">
        <p14:creationId xmlns:p14="http://schemas.microsoft.com/office/powerpoint/2010/main" val="3291672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801665"/>
            <a:ext cx="9905999" cy="4989535"/>
          </a:xfrm>
        </p:spPr>
        <p:txBody>
          <a:bodyPr/>
          <a:lstStyle/>
          <a:p>
            <a:r>
              <a:rPr lang="it-IT" dirty="0"/>
              <a:t>Andrebbe sempre osservata la “legge della vicinanza”, cioè tenere insieme soggetto, verbo e complemento oggetto, il nome e il suo aggettivo, la preposizione ed il suo oggetto. </a:t>
            </a:r>
            <a:endParaRPr lang="it-IT" dirty="0" smtClean="0"/>
          </a:p>
          <a:p>
            <a:r>
              <a:rPr lang="it-IT" dirty="0" smtClean="0"/>
              <a:t>Se </a:t>
            </a:r>
            <a:r>
              <a:rPr lang="it-IT" dirty="0"/>
              <a:t>le informazioni sono molte non si può pretendere di usare un solo periodo</a:t>
            </a:r>
            <a:r>
              <a:rPr lang="it-IT" dirty="0" smtClean="0"/>
              <a:t>.</a:t>
            </a:r>
          </a:p>
          <a:p>
            <a:r>
              <a:rPr lang="it-IT" dirty="0"/>
              <a:t>Le parentesi andrebbero usate il meno possibile, perché danno la sensazione di contenere qualcosa di meno importante. </a:t>
            </a:r>
            <a:endParaRPr lang="it-IT" dirty="0" smtClean="0"/>
          </a:p>
          <a:p>
            <a:r>
              <a:rPr lang="it-IT" dirty="0" smtClean="0"/>
              <a:t>Allo </a:t>
            </a:r>
            <a:r>
              <a:rPr lang="it-IT" dirty="0"/>
              <a:t>stesso modo non andrebbero mai abbreviate le parole: rendono sciatto il testo e danno l’idea che non si sia voluto perdere troppo tempo.</a:t>
            </a:r>
            <a:r>
              <a:rPr lang="it-IT" dirty="0" smtClean="0"/>
              <a:t> </a:t>
            </a:r>
            <a:endParaRPr lang="it-IT" dirty="0"/>
          </a:p>
        </p:txBody>
      </p:sp>
    </p:spTree>
    <p:extLst>
      <p:ext uri="{BB962C8B-B14F-4D97-AF65-F5344CB8AC3E}">
        <p14:creationId xmlns:p14="http://schemas.microsoft.com/office/powerpoint/2010/main" val="30065809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26093"/>
            <a:ext cx="9905999" cy="5265108"/>
          </a:xfrm>
        </p:spPr>
        <p:txBody>
          <a:bodyPr/>
          <a:lstStyle/>
          <a:p>
            <a:r>
              <a:rPr lang="it-IT" dirty="0"/>
              <a:t>Nella scelta dei termini, i criteri guida sono rappresentati dalla chiarezza e accuratezza. </a:t>
            </a:r>
            <a:endParaRPr lang="it-IT" dirty="0" smtClean="0"/>
          </a:p>
          <a:p>
            <a:r>
              <a:rPr lang="it-IT" dirty="0" smtClean="0"/>
              <a:t>Tanto </a:t>
            </a:r>
            <a:r>
              <a:rPr lang="it-IT" dirty="0"/>
              <a:t>più si usano parole elaborate e ricercate, tanto maggiore è il rischio di commettere errori</a:t>
            </a:r>
            <a:r>
              <a:rPr lang="it-IT" dirty="0" smtClean="0"/>
              <a:t>.</a:t>
            </a:r>
          </a:p>
          <a:p>
            <a:r>
              <a:rPr lang="it-IT" dirty="0"/>
              <a:t>Vanno poi accuratamente evitate le frasi standard, i giri di parole e i luoghi comuni. </a:t>
            </a:r>
            <a:endParaRPr lang="it-IT" dirty="0" smtClean="0"/>
          </a:p>
          <a:p>
            <a:r>
              <a:rPr lang="it-IT" dirty="0"/>
              <a:t>Il grassetto e il sottolineato si usano generalmente per i titoli e per dare una maggiore enfasi. </a:t>
            </a:r>
            <a:endParaRPr lang="it-IT" dirty="0" smtClean="0"/>
          </a:p>
          <a:p>
            <a:r>
              <a:rPr lang="it-IT" dirty="0" smtClean="0"/>
              <a:t>Vanno </a:t>
            </a:r>
            <a:r>
              <a:rPr lang="it-IT" dirty="0"/>
              <a:t>usati con molta parsimonia e più per singole parole che per intere frasi. </a:t>
            </a:r>
          </a:p>
        </p:txBody>
      </p:sp>
    </p:spTree>
    <p:extLst>
      <p:ext uri="{BB962C8B-B14F-4D97-AF65-F5344CB8AC3E}">
        <p14:creationId xmlns:p14="http://schemas.microsoft.com/office/powerpoint/2010/main" val="101848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
            </a:r>
            <a:br>
              <a:rPr lang="it-IT" dirty="0"/>
            </a:br>
            <a:r>
              <a:rPr lang="it-IT" b="1" dirty="0"/>
              <a:t>La CTU e la garanzia del principio del contraddittorio</a:t>
            </a:r>
            <a:endParaRPr lang="it-IT" dirty="0"/>
          </a:p>
        </p:txBody>
      </p:sp>
      <p:sp>
        <p:nvSpPr>
          <p:cNvPr id="3" name="Segnaposto contenuto 2"/>
          <p:cNvSpPr>
            <a:spLocks noGrp="1"/>
          </p:cNvSpPr>
          <p:nvPr>
            <p:ph idx="1"/>
          </p:nvPr>
        </p:nvSpPr>
        <p:spPr/>
        <p:txBody>
          <a:bodyPr>
            <a:normAutofit lnSpcReduction="10000"/>
          </a:bodyPr>
          <a:lstStyle/>
          <a:p>
            <a:r>
              <a:rPr lang="it-IT" dirty="0" smtClean="0"/>
              <a:t>Sottratta </a:t>
            </a:r>
            <a:r>
              <a:rPr lang="it-IT" dirty="0"/>
              <a:t>alla disponibilità delle parti e affidata al prudente apprezzamento del giudice di merito</a:t>
            </a:r>
            <a:r>
              <a:rPr lang="it-IT" dirty="0" smtClean="0"/>
              <a:t>, la </a:t>
            </a:r>
            <a:r>
              <a:rPr lang="it-IT" dirty="0"/>
              <a:t>consulenza tecnica d'ufficio si colloca tra i </a:t>
            </a:r>
            <a:r>
              <a:rPr lang="it-IT" b="1" dirty="0"/>
              <a:t>mezzi di prova solo in senso lato</a:t>
            </a:r>
            <a:r>
              <a:rPr lang="it-IT" dirty="0"/>
              <a:t>, in quanto </a:t>
            </a:r>
            <a:r>
              <a:rPr lang="it-IT" dirty="0" smtClean="0"/>
              <a:t>non può </a:t>
            </a:r>
            <a:r>
              <a:rPr lang="it-IT" dirty="0"/>
              <a:t>essere disposta per ovviare a delle carenze probatorie imputabili alle parti stesse o per </a:t>
            </a:r>
            <a:r>
              <a:rPr lang="it-IT" dirty="0" smtClean="0"/>
              <a:t>la ricerca </a:t>
            </a:r>
            <a:r>
              <a:rPr lang="it-IT" dirty="0"/>
              <a:t>delle prove che le parti hanno l'onere di fornire.</a:t>
            </a:r>
          </a:p>
          <a:p>
            <a:r>
              <a:rPr lang="it-IT" dirty="0"/>
              <a:t>Ne discende che questo strumento di valutazione, sotto il profilo tecnico-scientifico, di dati </a:t>
            </a:r>
            <a:r>
              <a:rPr lang="it-IT" dirty="0" smtClean="0"/>
              <a:t>già acquisiti </a:t>
            </a:r>
            <a:r>
              <a:rPr lang="it-IT" dirty="0"/>
              <a:t>non può essere utilizzato per esonerare le parti dall'onere della prova gravante su </a:t>
            </a:r>
            <a:r>
              <a:rPr lang="it-IT" dirty="0" smtClean="0"/>
              <a:t>di esse</a:t>
            </a:r>
            <a:r>
              <a:rPr lang="it-IT" dirty="0"/>
              <a:t>. </a:t>
            </a:r>
          </a:p>
        </p:txBody>
      </p:sp>
    </p:spTree>
    <p:extLst>
      <p:ext uri="{BB962C8B-B14F-4D97-AF65-F5344CB8AC3E}">
        <p14:creationId xmlns:p14="http://schemas.microsoft.com/office/powerpoint/2010/main" val="36709777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1145"/>
            <a:ext cx="9905999" cy="5240056"/>
          </a:xfrm>
        </p:spPr>
        <p:txBody>
          <a:bodyPr/>
          <a:lstStyle/>
          <a:p>
            <a:r>
              <a:rPr lang="it-IT" dirty="0"/>
              <a:t>Nella redazione dei testi, in generale, le maiuscole ormai dilagano: si vedono scritti con l’iniziale maiuscola gli aggettivi di nazionalità (es. Italiano), i mesi dell’anno, i nomi dei settori di mercato, i nomi di particolari attività (es. Presidente) e persino la parola “cliente”. </a:t>
            </a:r>
            <a:endParaRPr lang="it-IT" dirty="0" smtClean="0"/>
          </a:p>
          <a:p>
            <a:r>
              <a:rPr lang="it-IT" dirty="0" smtClean="0"/>
              <a:t>Il </a:t>
            </a:r>
            <a:r>
              <a:rPr lang="it-IT" dirty="0"/>
              <a:t>risultato è un effetto di estrema confusione: confusione di lettura, perché se tutto viene scritto maiuscolo, non si riesce più a capire quali sono le cose più importanti, e confusione visiva, perché il maiuscolo si evidenzia troppo nel testo e l’estetica ne </a:t>
            </a:r>
            <a:r>
              <a:rPr lang="it-IT" dirty="0" smtClean="0"/>
              <a:t>risente.</a:t>
            </a:r>
          </a:p>
          <a:p>
            <a:r>
              <a:rPr lang="it-IT" dirty="0"/>
              <a:t>Una buona strategia è usare il maiuscolo solo per i nomi propri e per pochi altri casi particolari.</a:t>
            </a:r>
          </a:p>
        </p:txBody>
      </p:sp>
    </p:spTree>
    <p:extLst>
      <p:ext uri="{BB962C8B-B14F-4D97-AF65-F5344CB8AC3E}">
        <p14:creationId xmlns:p14="http://schemas.microsoft.com/office/powerpoint/2010/main" val="20930696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350729"/>
            <a:ext cx="9905999" cy="5440472"/>
          </a:xfrm>
        </p:spPr>
        <p:txBody>
          <a:bodyPr>
            <a:normAutofit/>
          </a:bodyPr>
          <a:lstStyle/>
          <a:p>
            <a:pPr marL="0" indent="0" algn="ctr">
              <a:buNone/>
            </a:pPr>
            <a:r>
              <a:rPr lang="it-IT" sz="3200" b="1" cap="small" dirty="0"/>
              <a:t>L</a:t>
            </a:r>
            <a:r>
              <a:rPr lang="it-IT" sz="3200" b="1" cap="small" dirty="0" smtClean="0"/>
              <a:t>e </a:t>
            </a:r>
            <a:r>
              <a:rPr lang="it-IT" sz="3200" b="1" cap="small" dirty="0"/>
              <a:t>4 </a:t>
            </a:r>
            <a:r>
              <a:rPr lang="it-IT" sz="3200" b="1" cap="small" dirty="0" smtClean="0"/>
              <a:t>regole </a:t>
            </a:r>
            <a:r>
              <a:rPr lang="it-IT" sz="3200" b="1" cap="small" dirty="0"/>
              <a:t>per essere efficaci</a:t>
            </a:r>
            <a:r>
              <a:rPr lang="it-IT" sz="3200" cap="small" dirty="0"/>
              <a:t> </a:t>
            </a:r>
          </a:p>
          <a:p>
            <a:pPr marL="0" indent="0" algn="just">
              <a:buNone/>
            </a:pPr>
            <a:r>
              <a:rPr lang="it-IT" dirty="0"/>
              <a:t>La scrittura tecnico-scientifica deve rispondere a 4 requisiti fondamentali</a:t>
            </a:r>
            <a:r>
              <a:rPr lang="it-IT" dirty="0" smtClean="0"/>
              <a:t>:</a:t>
            </a:r>
          </a:p>
          <a:p>
            <a:pPr marL="457200" indent="-457200" algn="just">
              <a:buAutoNum type="arabicPeriod"/>
            </a:pPr>
            <a:r>
              <a:rPr lang="it-IT" dirty="0" smtClean="0"/>
              <a:t>Chiarezza</a:t>
            </a:r>
            <a:r>
              <a:rPr lang="it-IT" dirty="0"/>
              <a:t>, </a:t>
            </a:r>
            <a:endParaRPr lang="it-IT" dirty="0" smtClean="0"/>
          </a:p>
          <a:p>
            <a:pPr marL="457200" indent="-457200" algn="just">
              <a:buAutoNum type="arabicPeriod"/>
            </a:pPr>
            <a:r>
              <a:rPr lang="it-IT" dirty="0" smtClean="0"/>
              <a:t>Pertinenza, </a:t>
            </a:r>
          </a:p>
          <a:p>
            <a:pPr marL="457200" indent="-457200" algn="just">
              <a:buAutoNum type="arabicPeriod"/>
            </a:pPr>
            <a:r>
              <a:rPr lang="it-IT" dirty="0" smtClean="0"/>
              <a:t>Essenzialità,</a:t>
            </a:r>
          </a:p>
          <a:p>
            <a:pPr marL="457200" indent="-457200" algn="just">
              <a:buAutoNum type="arabicPeriod"/>
            </a:pPr>
            <a:r>
              <a:rPr lang="it-IT" dirty="0" smtClean="0"/>
              <a:t>Efficacia dimostrativa.</a:t>
            </a:r>
            <a:endParaRPr lang="it-IT" sz="3200" cap="small" dirty="0" smtClean="0"/>
          </a:p>
        </p:txBody>
      </p:sp>
    </p:spTree>
    <p:extLst>
      <p:ext uri="{BB962C8B-B14F-4D97-AF65-F5344CB8AC3E}">
        <p14:creationId xmlns:p14="http://schemas.microsoft.com/office/powerpoint/2010/main" val="878602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63879"/>
            <a:ext cx="9905999" cy="5477614"/>
          </a:xfrm>
        </p:spPr>
        <p:txBody>
          <a:bodyPr/>
          <a:lstStyle/>
          <a:p>
            <a:pPr marL="0" indent="0" algn="ctr">
              <a:buNone/>
            </a:pPr>
            <a:r>
              <a:rPr lang="it-IT" sz="4800" cap="small" dirty="0"/>
              <a:t>Chiarezza </a:t>
            </a:r>
          </a:p>
          <a:p>
            <a:pPr algn="just"/>
            <a:r>
              <a:rPr lang="it-IT" dirty="0" smtClean="0"/>
              <a:t>Significa </a:t>
            </a:r>
            <a:r>
              <a:rPr lang="it-IT" dirty="0"/>
              <a:t>che il singolo dato esplicitato debba essere interpretabile in un unico modo e non diversamente, al fine di evitare ambiguità e confusioni che avrebbero l’effetto di sottrarre alla perizia il rigore tecnico, che diversamente non verrebbe meno in caso di interpretazione semplice, univoca </a:t>
            </a:r>
            <a:r>
              <a:rPr lang="it-IT" dirty="0" smtClean="0"/>
              <a:t>ed </a:t>
            </a:r>
            <a:r>
              <a:rPr lang="it-IT" dirty="0" smtClean="0"/>
              <a:t>inequivocabile</a:t>
            </a:r>
          </a:p>
          <a:p>
            <a:pPr algn="just"/>
            <a:r>
              <a:rPr lang="it-IT" dirty="0" smtClean="0"/>
              <a:t>Il </a:t>
            </a:r>
            <a:r>
              <a:rPr lang="it-IT" dirty="0"/>
              <a:t>requisito della chiarezza può essere soddisfatto evitando sia le terminologie equivoche, inutili e complicate, sia le ripetizioni superflue. </a:t>
            </a:r>
            <a:endParaRPr lang="it-IT" dirty="0" smtClean="0"/>
          </a:p>
          <a:p>
            <a:endParaRPr lang="it-IT" dirty="0"/>
          </a:p>
        </p:txBody>
      </p:sp>
    </p:spTree>
    <p:extLst>
      <p:ext uri="{BB962C8B-B14F-4D97-AF65-F5344CB8AC3E}">
        <p14:creationId xmlns:p14="http://schemas.microsoft.com/office/powerpoint/2010/main" val="4068327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88723"/>
            <a:ext cx="9905999" cy="5202478"/>
          </a:xfrm>
        </p:spPr>
        <p:txBody>
          <a:bodyPr/>
          <a:lstStyle/>
          <a:p>
            <a:pPr marL="0" indent="0" algn="ctr">
              <a:buNone/>
            </a:pPr>
            <a:r>
              <a:rPr lang="it-IT" sz="4800" cap="small" dirty="0"/>
              <a:t>Pertinenza</a:t>
            </a:r>
            <a:r>
              <a:rPr lang="it-IT" dirty="0" smtClean="0"/>
              <a:t> </a:t>
            </a:r>
          </a:p>
          <a:p>
            <a:pPr marL="0" indent="0" algn="just">
              <a:buNone/>
            </a:pPr>
            <a:r>
              <a:rPr lang="it-IT" sz="3600" dirty="0" smtClean="0"/>
              <a:t>Vuol </a:t>
            </a:r>
            <a:r>
              <a:rPr lang="it-IT" sz="3600" dirty="0"/>
              <a:t>dire che il perito non deve allontanarsi dall’oggetto dell’indagine al quale dovrà attenersi </a:t>
            </a:r>
            <a:r>
              <a:rPr lang="it-IT" sz="3600" dirty="0" smtClean="0"/>
              <a:t>rigorosamente, </a:t>
            </a:r>
            <a:r>
              <a:rPr lang="it-IT" sz="3600" dirty="0"/>
              <a:t>evitando di andare fuori tema.</a:t>
            </a:r>
          </a:p>
        </p:txBody>
      </p:sp>
    </p:spTree>
    <p:extLst>
      <p:ext uri="{BB962C8B-B14F-4D97-AF65-F5344CB8AC3E}">
        <p14:creationId xmlns:p14="http://schemas.microsoft.com/office/powerpoint/2010/main" val="2972484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76197"/>
            <a:ext cx="9905999" cy="5215004"/>
          </a:xfrm>
        </p:spPr>
        <p:txBody>
          <a:bodyPr>
            <a:normAutofit fontScale="77500" lnSpcReduction="20000"/>
          </a:bodyPr>
          <a:lstStyle/>
          <a:p>
            <a:pPr marL="0" indent="0" algn="ctr">
              <a:buNone/>
            </a:pPr>
            <a:r>
              <a:rPr lang="it-IT" sz="6200" cap="small" dirty="0"/>
              <a:t>Essenzialità</a:t>
            </a:r>
            <a:r>
              <a:rPr lang="it-IT" sz="4800" cap="small" dirty="0"/>
              <a:t> </a:t>
            </a:r>
          </a:p>
          <a:p>
            <a:pPr marL="0" indent="0" algn="just">
              <a:buNone/>
            </a:pPr>
            <a:r>
              <a:rPr lang="it-IT" sz="3600" dirty="0" smtClean="0"/>
              <a:t>Significa </a:t>
            </a:r>
            <a:r>
              <a:rPr lang="it-IT" sz="3600" dirty="0"/>
              <a:t>che l’esposizione peritale deve essere non prolissa, ma </a:t>
            </a:r>
            <a:r>
              <a:rPr lang="it-IT" sz="3600" dirty="0" smtClean="0"/>
              <a:t>sobria.</a:t>
            </a:r>
          </a:p>
          <a:p>
            <a:pPr marL="0" indent="0" algn="just">
              <a:buNone/>
            </a:pPr>
            <a:r>
              <a:rPr lang="it-IT" sz="3600" dirty="0"/>
              <a:t>Un linguaggio sintetico consente di evitare lungaggini e cioè che si usino troppe parole, righe o pagine per esprimere concetti che potrebbero essere delineati senza giri di vocaboli a vuoto che andrebbero a discapito dell’oggettività tecnica. </a:t>
            </a:r>
            <a:endParaRPr lang="it-IT" sz="3600" dirty="0" smtClean="0"/>
          </a:p>
          <a:p>
            <a:pPr marL="0" indent="0" algn="just">
              <a:buNone/>
            </a:pPr>
            <a:r>
              <a:rPr lang="it-IT" sz="3600" dirty="0"/>
              <a:t>Tale requisito può essere quindi soddisfatto evitando tutto ciò che è superfluo</a:t>
            </a:r>
            <a:r>
              <a:rPr lang="it-IT" dirty="0"/>
              <a:t>. </a:t>
            </a:r>
            <a:endParaRPr lang="it-IT" sz="3600" dirty="0"/>
          </a:p>
        </p:txBody>
      </p:sp>
    </p:spTree>
    <p:extLst>
      <p:ext uri="{BB962C8B-B14F-4D97-AF65-F5344CB8AC3E}">
        <p14:creationId xmlns:p14="http://schemas.microsoft.com/office/powerpoint/2010/main" val="1246839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76197"/>
            <a:ext cx="9905999" cy="5215004"/>
          </a:xfrm>
        </p:spPr>
        <p:txBody>
          <a:bodyPr/>
          <a:lstStyle/>
          <a:p>
            <a:pPr marL="0" indent="0" algn="ctr">
              <a:buNone/>
            </a:pPr>
            <a:r>
              <a:rPr lang="it-IT" sz="4800" cap="small" dirty="0" smtClean="0"/>
              <a:t>Efficacia</a:t>
            </a:r>
            <a:r>
              <a:rPr lang="it-IT" cap="small" dirty="0" smtClean="0"/>
              <a:t> </a:t>
            </a:r>
            <a:r>
              <a:rPr lang="it-IT" sz="4800" cap="small" dirty="0"/>
              <a:t>dimostrativa </a:t>
            </a:r>
          </a:p>
          <a:p>
            <a:pPr marL="0" indent="0" algn="just">
              <a:buNone/>
            </a:pPr>
            <a:r>
              <a:rPr lang="it-IT" dirty="0" smtClean="0"/>
              <a:t>Richiede </a:t>
            </a:r>
            <a:r>
              <a:rPr lang="it-IT" dirty="0"/>
              <a:t>che gli elementi e i dati siano esposti in modo ordinato, consequenziale e lineare. Per soddisfare questo requisito il perito dovrà evitare contraddizioni, precisazioni superflue e ambiguità. </a:t>
            </a:r>
            <a:endParaRPr lang="it-IT" dirty="0" smtClean="0"/>
          </a:p>
          <a:p>
            <a:pPr marL="0" indent="0" algn="just">
              <a:buNone/>
            </a:pPr>
            <a:r>
              <a:rPr lang="it-IT" dirty="0"/>
              <a:t>Al perito è consentito utilizzare il linguaggio comune purché eviti espressioni generiche come: “piuttosto”, “alquanto”, “sembra”, “pare”, e simili per una sorta di cautela espressiva connaturata a noi italiani, che tende a ritirare la parola medesima non appena pronunciata nella preferenza di sfumare i concetti piuttosto che esprimerli con la necessaria discriminazione.</a:t>
            </a:r>
          </a:p>
        </p:txBody>
      </p:sp>
    </p:spTree>
    <p:extLst>
      <p:ext uri="{BB962C8B-B14F-4D97-AF65-F5344CB8AC3E}">
        <p14:creationId xmlns:p14="http://schemas.microsoft.com/office/powerpoint/2010/main" val="1757001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1125472"/>
            <a:ext cx="9905999" cy="4279041"/>
          </a:xfrm>
        </p:spPr>
        <p:txBody>
          <a:bodyPr>
            <a:normAutofit/>
          </a:bodyPr>
          <a:lstStyle/>
          <a:p>
            <a:pPr marL="0" indent="0" algn="just">
              <a:buNone/>
            </a:pPr>
            <a:r>
              <a:rPr lang="it-IT" sz="3600" dirty="0"/>
              <a:t>Fermo restando il punto che la chiarezza e la categoricità non potranno essere forzate laddove non sussistano, si dovranno utilizzare termini consoni e parlare di “tendenza prevalente” o “immagine ricorrente” evitando qualsiasi generalizzazione o assolutizzazione. </a:t>
            </a:r>
            <a:endParaRPr lang="it-IT" sz="3600" dirty="0" smtClean="0"/>
          </a:p>
        </p:txBody>
      </p:sp>
    </p:spTree>
    <p:extLst>
      <p:ext uri="{BB962C8B-B14F-4D97-AF65-F5344CB8AC3E}">
        <p14:creationId xmlns:p14="http://schemas.microsoft.com/office/powerpoint/2010/main" val="1144943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38619"/>
            <a:ext cx="9905999" cy="5252582"/>
          </a:xfrm>
        </p:spPr>
        <p:txBody>
          <a:bodyPr>
            <a:normAutofit/>
          </a:bodyPr>
          <a:lstStyle/>
          <a:p>
            <a:pPr marL="0" indent="0" algn="just">
              <a:buNone/>
            </a:pPr>
            <a:r>
              <a:rPr lang="it-IT" sz="3600" dirty="0" smtClean="0"/>
              <a:t>Infine </a:t>
            </a:r>
            <a:r>
              <a:rPr lang="it-IT" sz="3600" dirty="0"/>
              <a:t>per quanto concerne la terminologia descrittiva occorrerà fare attenzione al lessico affinché sia comprensibile; al perito è consentito fare uso solo di un determinato tipo di linguaggio comune, quello cioè che non si oppone a quello scientifico, che consente una lettura agevole anche al lettore profano. </a:t>
            </a:r>
            <a:endParaRPr lang="it-IT" sz="3600" dirty="0" smtClean="0"/>
          </a:p>
        </p:txBody>
      </p:sp>
    </p:spTree>
    <p:extLst>
      <p:ext uri="{BB962C8B-B14F-4D97-AF65-F5344CB8AC3E}">
        <p14:creationId xmlns:p14="http://schemas.microsoft.com/office/powerpoint/2010/main" val="2773720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38619"/>
            <a:ext cx="9905999" cy="5252582"/>
          </a:xfrm>
        </p:spPr>
        <p:txBody>
          <a:bodyPr>
            <a:normAutofit/>
          </a:bodyPr>
          <a:lstStyle/>
          <a:p>
            <a:pPr marL="0" indent="0" algn="just">
              <a:buNone/>
            </a:pPr>
            <a:r>
              <a:rPr lang="it-IT" sz="3600" dirty="0" smtClean="0"/>
              <a:t>Il </a:t>
            </a:r>
            <a:r>
              <a:rPr lang="it-IT" sz="3600" dirty="0"/>
              <a:t>linguaggio comune pertanto non si oppone in maniera assoluta a quello </a:t>
            </a:r>
            <a:r>
              <a:rPr lang="it-IT" sz="3600" dirty="0" smtClean="0"/>
              <a:t>scientifico, </a:t>
            </a:r>
            <a:r>
              <a:rPr lang="it-IT" sz="3600" dirty="0"/>
              <a:t>soprattutto nella fase della comunicazione dei dati, che è distinta da quella della ricerca, dove l’utilizzazione degli strumenti scientifici rafforza l’esigenza di adottare un linguaggio più propriamente scientifico.</a:t>
            </a:r>
          </a:p>
        </p:txBody>
      </p:sp>
    </p:spTree>
    <p:extLst>
      <p:ext uri="{BB962C8B-B14F-4D97-AF65-F5344CB8AC3E}">
        <p14:creationId xmlns:p14="http://schemas.microsoft.com/office/powerpoint/2010/main" val="17710651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26093"/>
            <a:ext cx="9905999" cy="5265108"/>
          </a:xfrm>
        </p:spPr>
        <p:txBody>
          <a:bodyPr>
            <a:normAutofit fontScale="92500" lnSpcReduction="20000"/>
          </a:bodyPr>
          <a:lstStyle/>
          <a:p>
            <a:pPr marL="0" indent="0" algn="just">
              <a:buNone/>
            </a:pPr>
            <a:r>
              <a:rPr lang="it-IT" dirty="0"/>
              <a:t>Nel testo espositivo di una relazione peritale vi è tutta una serie di legami logici che possono essere di diverso tipo: </a:t>
            </a:r>
            <a:endParaRPr lang="it-IT" dirty="0" smtClean="0"/>
          </a:p>
          <a:p>
            <a:pPr marL="0" indent="0">
              <a:buNone/>
            </a:pPr>
            <a:r>
              <a:rPr lang="it-IT" dirty="0" smtClean="0"/>
              <a:t>– </a:t>
            </a:r>
            <a:r>
              <a:rPr lang="it-IT" dirty="0"/>
              <a:t>di esemplificazione: come; cioè</a:t>
            </a:r>
            <a:r>
              <a:rPr lang="it-IT" dirty="0" smtClean="0"/>
              <a:t>;</a:t>
            </a:r>
          </a:p>
          <a:p>
            <a:pPr marL="0" indent="0">
              <a:buNone/>
            </a:pPr>
            <a:r>
              <a:rPr lang="it-IT" dirty="0" smtClean="0"/>
              <a:t>– </a:t>
            </a:r>
            <a:r>
              <a:rPr lang="it-IT" dirty="0"/>
              <a:t>di riaffermazione: in breve; infatti</a:t>
            </a:r>
            <a:r>
              <a:rPr lang="it-IT" dirty="0" smtClean="0"/>
              <a:t>;</a:t>
            </a:r>
          </a:p>
          <a:p>
            <a:pPr marL="0" indent="0">
              <a:buNone/>
            </a:pPr>
            <a:r>
              <a:rPr lang="it-IT" dirty="0" smtClean="0"/>
              <a:t>– </a:t>
            </a:r>
            <a:r>
              <a:rPr lang="it-IT" dirty="0"/>
              <a:t>di confronto: allo stesso modo; diversamente</a:t>
            </a:r>
            <a:r>
              <a:rPr lang="it-IT" dirty="0" smtClean="0"/>
              <a:t>;</a:t>
            </a:r>
          </a:p>
          <a:p>
            <a:pPr marL="0" indent="0">
              <a:buNone/>
            </a:pPr>
            <a:r>
              <a:rPr lang="it-IT" dirty="0" smtClean="0"/>
              <a:t>– </a:t>
            </a:r>
            <a:r>
              <a:rPr lang="it-IT" dirty="0"/>
              <a:t>di deduzione: pertanto; si può dire che</a:t>
            </a:r>
            <a:r>
              <a:rPr lang="it-IT" dirty="0" smtClean="0"/>
              <a:t>;</a:t>
            </a:r>
          </a:p>
          <a:p>
            <a:pPr marL="0" indent="0">
              <a:buNone/>
            </a:pPr>
            <a:r>
              <a:rPr lang="it-IT" dirty="0" smtClean="0"/>
              <a:t>– </a:t>
            </a:r>
            <a:r>
              <a:rPr lang="it-IT" dirty="0"/>
              <a:t>di induzione: quindi; si può prevedere</a:t>
            </a:r>
            <a:r>
              <a:rPr lang="it-IT" dirty="0" smtClean="0"/>
              <a:t>;</a:t>
            </a:r>
          </a:p>
          <a:p>
            <a:pPr marL="0" indent="0">
              <a:buNone/>
            </a:pPr>
            <a:r>
              <a:rPr lang="it-IT" dirty="0" smtClean="0"/>
              <a:t>– </a:t>
            </a:r>
            <a:r>
              <a:rPr lang="it-IT" dirty="0"/>
              <a:t>di contrasto: invece; tuttavia;… </a:t>
            </a:r>
            <a:endParaRPr lang="it-IT" dirty="0" smtClean="0"/>
          </a:p>
          <a:p>
            <a:pPr marL="0" indent="0">
              <a:buNone/>
            </a:pPr>
            <a:r>
              <a:rPr lang="it-IT" dirty="0" smtClean="0"/>
              <a:t>– </a:t>
            </a:r>
            <a:r>
              <a:rPr lang="it-IT" dirty="0"/>
              <a:t>di concessione: sebbene; nonostante</a:t>
            </a:r>
            <a:r>
              <a:rPr lang="it-IT" dirty="0" smtClean="0"/>
              <a:t>;</a:t>
            </a:r>
          </a:p>
          <a:p>
            <a:pPr marL="0" indent="0">
              <a:buNone/>
            </a:pPr>
            <a:r>
              <a:rPr lang="it-IT" dirty="0" smtClean="0"/>
              <a:t>– </a:t>
            </a:r>
            <a:r>
              <a:rPr lang="it-IT" dirty="0"/>
              <a:t>di autorità: ovviamente; secondo gli ultimi studi</a:t>
            </a:r>
            <a:r>
              <a:rPr lang="it-IT" dirty="0" smtClean="0"/>
              <a:t>;</a:t>
            </a:r>
          </a:p>
          <a:p>
            <a:pPr marL="0" indent="0">
              <a:buNone/>
            </a:pPr>
            <a:r>
              <a:rPr lang="it-IT" dirty="0" smtClean="0"/>
              <a:t>– </a:t>
            </a:r>
            <a:r>
              <a:rPr lang="it-IT" dirty="0"/>
              <a:t>di conclusione: infine; in </a:t>
            </a:r>
            <a:r>
              <a:rPr lang="it-IT" dirty="0" smtClean="0"/>
              <a:t>conclusione.</a:t>
            </a:r>
            <a:endParaRPr lang="it-IT" dirty="0"/>
          </a:p>
        </p:txBody>
      </p:sp>
    </p:spTree>
    <p:extLst>
      <p:ext uri="{BB962C8B-B14F-4D97-AF65-F5344CB8AC3E}">
        <p14:creationId xmlns:p14="http://schemas.microsoft.com/office/powerpoint/2010/main" val="102562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939451"/>
            <a:ext cx="9905999" cy="4851749"/>
          </a:xfrm>
        </p:spPr>
        <p:txBody>
          <a:bodyPr>
            <a:normAutofit/>
          </a:bodyPr>
          <a:lstStyle/>
          <a:p>
            <a:r>
              <a:rPr lang="it-IT" dirty="0" smtClean="0"/>
              <a:t>La </a:t>
            </a:r>
            <a:r>
              <a:rPr lang="it-IT" b="1" dirty="0"/>
              <a:t>garanzia del principio del contraddittorio </a:t>
            </a:r>
            <a:r>
              <a:rPr lang="it-IT" dirty="0"/>
              <a:t>è piena anche rispetto a questo </a:t>
            </a:r>
            <a:r>
              <a:rPr lang="it-IT" dirty="0" smtClean="0"/>
              <a:t>mezzo probatorio</a:t>
            </a:r>
            <a:r>
              <a:rPr lang="it-IT" dirty="0"/>
              <a:t>. Infatti, il consulente tecnico d'ufficio ha l'obbligo di dare avviso dell'inizio </a:t>
            </a:r>
            <a:r>
              <a:rPr lang="it-IT" dirty="0" smtClean="0"/>
              <a:t>delle operazioni </a:t>
            </a:r>
            <a:r>
              <a:rPr lang="it-IT" dirty="0"/>
              <a:t>peritali e alle parti è accordata la facoltà di parteciparvi e di nominare </a:t>
            </a:r>
            <a:r>
              <a:rPr lang="it-IT" dirty="0" smtClean="0"/>
              <a:t>propri consulenti</a:t>
            </a:r>
            <a:r>
              <a:rPr lang="it-IT" dirty="0"/>
              <a:t>.</a:t>
            </a:r>
          </a:p>
          <a:p>
            <a:r>
              <a:rPr lang="it-IT" dirty="0"/>
              <a:t>Le parti ed i loro consulenti tecnici possono presenziare fisicamente alle operazioni, fare richieste</a:t>
            </a:r>
            <a:r>
              <a:rPr lang="it-IT" dirty="0" smtClean="0"/>
              <a:t>, presentare </a:t>
            </a:r>
            <a:r>
              <a:rPr lang="it-IT" dirty="0"/>
              <a:t>contestazioni ed osservazioni, delle quali dovrà tenere conto sia il consulente tecnico</a:t>
            </a:r>
            <a:r>
              <a:rPr lang="it-IT" dirty="0" smtClean="0"/>
              <a:t>, sia </a:t>
            </a:r>
            <a:r>
              <a:rPr lang="it-IT" dirty="0"/>
              <a:t>il giudicante nell'assumere e motivare la decisione.</a:t>
            </a:r>
          </a:p>
        </p:txBody>
      </p:sp>
    </p:spTree>
    <p:extLst>
      <p:ext uri="{BB962C8B-B14F-4D97-AF65-F5344CB8AC3E}">
        <p14:creationId xmlns:p14="http://schemas.microsoft.com/office/powerpoint/2010/main" val="42063916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1599774"/>
            <a:ext cx="9905999" cy="3272472"/>
          </a:xfrm>
        </p:spPr>
        <p:txBody>
          <a:bodyPr>
            <a:noAutofit/>
          </a:bodyPr>
          <a:lstStyle/>
          <a:p>
            <a:pPr marL="0" indent="0" algn="just">
              <a:buNone/>
            </a:pPr>
            <a:r>
              <a:rPr lang="it-IT" sz="3600" dirty="0"/>
              <a:t>Si dovrà fare attenzione alla forma perché si tenga conto della consequenzialità tra due aspetti di una medesima fenomenologia, del risultato di sommatoria o di contrasto derivante dalla presenza di due elementi e dalla differenza nell’uso dei </a:t>
            </a:r>
            <a:r>
              <a:rPr lang="it-IT" sz="3600" dirty="0" smtClean="0"/>
              <a:t>modi.</a:t>
            </a:r>
            <a:endParaRPr lang="it-IT" sz="3600" dirty="0"/>
          </a:p>
        </p:txBody>
      </p:sp>
    </p:spTree>
    <p:extLst>
      <p:ext uri="{BB962C8B-B14F-4D97-AF65-F5344CB8AC3E}">
        <p14:creationId xmlns:p14="http://schemas.microsoft.com/office/powerpoint/2010/main" val="29542799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Cosa NON deve fare il CTU</a:t>
            </a:r>
            <a:r>
              <a:rPr lang="it-IT" b="1" dirty="0" smtClean="0"/>
              <a:t>:</a:t>
            </a:r>
            <a:endParaRPr lang="it-IT" dirty="0"/>
          </a:p>
        </p:txBody>
      </p:sp>
      <p:sp>
        <p:nvSpPr>
          <p:cNvPr id="3" name="Segnaposto contenuto 2"/>
          <p:cNvSpPr>
            <a:spLocks noGrp="1"/>
          </p:cNvSpPr>
          <p:nvPr>
            <p:ph idx="1"/>
          </p:nvPr>
        </p:nvSpPr>
        <p:spPr>
          <a:xfrm>
            <a:off x="1141412" y="1903956"/>
            <a:ext cx="9905999" cy="4087661"/>
          </a:xfrm>
        </p:spPr>
        <p:txBody>
          <a:bodyPr>
            <a:normAutofit fontScale="92500" lnSpcReduction="20000"/>
          </a:bodyPr>
          <a:lstStyle/>
          <a:p>
            <a:r>
              <a:rPr lang="it-IT" dirty="0" smtClean="0"/>
              <a:t>Compiere </a:t>
            </a:r>
            <a:r>
              <a:rPr lang="it-IT" dirty="0"/>
              <a:t>valutazioni di tipo giuridico</a:t>
            </a:r>
          </a:p>
          <a:p>
            <a:r>
              <a:rPr lang="it-IT" dirty="0" smtClean="0"/>
              <a:t>Sindacare </a:t>
            </a:r>
            <a:r>
              <a:rPr lang="it-IT" dirty="0"/>
              <a:t>prove già assunte o criteri indicati dal </a:t>
            </a:r>
            <a:r>
              <a:rPr lang="it-IT" dirty="0" smtClean="0"/>
              <a:t>giudice</a:t>
            </a:r>
            <a:endParaRPr lang="it-IT" dirty="0"/>
          </a:p>
          <a:p>
            <a:r>
              <a:rPr lang="it-IT" dirty="0" smtClean="0"/>
              <a:t>Interpretare </a:t>
            </a:r>
            <a:r>
              <a:rPr lang="it-IT" dirty="0"/>
              <a:t>e valutare (di propria iniziativa) prove documentali</a:t>
            </a:r>
          </a:p>
          <a:p>
            <a:r>
              <a:rPr lang="it-IT" dirty="0" smtClean="0"/>
              <a:t>Formulare </a:t>
            </a:r>
            <a:r>
              <a:rPr lang="it-IT" dirty="0"/>
              <a:t>giudizi sul merito della decisione</a:t>
            </a:r>
          </a:p>
          <a:p>
            <a:r>
              <a:rPr lang="it-IT" dirty="0" smtClean="0"/>
              <a:t>Esprimere </a:t>
            </a:r>
            <a:r>
              <a:rPr lang="it-IT" dirty="0"/>
              <a:t>pareri sulla fondatezza della domanda</a:t>
            </a:r>
          </a:p>
          <a:p>
            <a:r>
              <a:rPr lang="it-IT" dirty="0" smtClean="0"/>
              <a:t>Acquisire </a:t>
            </a:r>
            <a:r>
              <a:rPr lang="it-IT" dirty="0"/>
              <a:t>documenti non agli atti senza autorizzazione del giudice o senza accordo di </a:t>
            </a:r>
            <a:r>
              <a:rPr lang="it-IT" dirty="0" smtClean="0"/>
              <a:t>tutte le </a:t>
            </a:r>
            <a:r>
              <a:rPr lang="it-IT" dirty="0"/>
              <a:t>parti</a:t>
            </a:r>
          </a:p>
          <a:p>
            <a:r>
              <a:rPr lang="it-IT" dirty="0" smtClean="0"/>
              <a:t>Polemiche</a:t>
            </a:r>
            <a:endParaRPr lang="it-IT" dirty="0"/>
          </a:p>
          <a:p>
            <a:r>
              <a:rPr lang="it-IT" dirty="0" smtClean="0"/>
              <a:t>Creare </a:t>
            </a:r>
            <a:r>
              <a:rPr lang="it-IT" dirty="0"/>
              <a:t>problemi (no filosofia kantiana) </a:t>
            </a:r>
          </a:p>
        </p:txBody>
      </p:sp>
    </p:spTree>
    <p:extLst>
      <p:ext uri="{BB962C8B-B14F-4D97-AF65-F5344CB8AC3E}">
        <p14:creationId xmlns:p14="http://schemas.microsoft.com/office/powerpoint/2010/main" val="1702521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141413" y="618518"/>
            <a:ext cx="9905998" cy="1177031"/>
          </a:xfrm>
        </p:spPr>
        <p:txBody>
          <a:bodyPr/>
          <a:lstStyle/>
          <a:p>
            <a:pPr algn="ctr"/>
            <a:r>
              <a:rPr lang="it-IT" dirty="0"/>
              <a:t>Esempio perizia</a:t>
            </a:r>
            <a:br>
              <a:rPr lang="it-IT" dirty="0"/>
            </a:br>
            <a:r>
              <a:rPr lang="it-IT" dirty="0"/>
              <a:t>RELAZIONE DI PERIZIA</a:t>
            </a:r>
          </a:p>
        </p:txBody>
      </p:sp>
      <p:sp>
        <p:nvSpPr>
          <p:cNvPr id="4" name="Segnaposto contenuto 3"/>
          <p:cNvSpPr>
            <a:spLocks noGrp="1"/>
          </p:cNvSpPr>
          <p:nvPr>
            <p:ph idx="1"/>
          </p:nvPr>
        </p:nvSpPr>
        <p:spPr>
          <a:xfrm>
            <a:off x="1141412" y="1920240"/>
            <a:ext cx="9905999" cy="3870961"/>
          </a:xfrm>
        </p:spPr>
        <p:txBody>
          <a:bodyPr>
            <a:normAutofit fontScale="85000" lnSpcReduction="20000"/>
          </a:bodyPr>
          <a:lstStyle/>
          <a:p>
            <a:pPr marL="0" indent="0">
              <a:buNone/>
            </a:pPr>
            <a:r>
              <a:rPr lang="it-IT" dirty="0"/>
              <a:t>Il giorno 30.11………, presso il Tribunale di …………, il giudice, ill.mo dott</a:t>
            </a:r>
            <a:r>
              <a:rPr lang="it-IT" dirty="0" smtClean="0"/>
              <a:t>. ………………, </a:t>
            </a:r>
            <a:r>
              <a:rPr lang="it-IT" dirty="0"/>
              <a:t>affidava alla sottoscritta prof.ssa .........................................................</a:t>
            </a:r>
          </a:p>
          <a:p>
            <a:pPr marL="0" indent="0">
              <a:buNone/>
            </a:pPr>
            <a:r>
              <a:rPr lang="it-IT" dirty="0"/>
              <a:t>……………………………………………………………………….Università di Torino, l’incarico </a:t>
            </a:r>
            <a:r>
              <a:rPr lang="it-IT" dirty="0" smtClean="0"/>
              <a:t>di rispondere </a:t>
            </a:r>
            <a:r>
              <a:rPr lang="it-IT" dirty="0"/>
              <a:t>al seguente quesito:</a:t>
            </a:r>
          </a:p>
          <a:p>
            <a:r>
              <a:rPr lang="it-IT" dirty="0"/>
              <a:t>“Dica il perito esaminati i referti analitici dello IZS in atti, e i </a:t>
            </a:r>
            <a:r>
              <a:rPr lang="it-IT" dirty="0" smtClean="0"/>
              <a:t>risultati delle </a:t>
            </a:r>
            <a:r>
              <a:rPr lang="it-IT" dirty="0"/>
              <a:t>dette analisi, se i valori in essi riportati possano essere riferiti, </a:t>
            </a:r>
            <a:r>
              <a:rPr lang="it-IT" dirty="0" smtClean="0"/>
              <a:t>come ipotizza </a:t>
            </a:r>
            <a:r>
              <a:rPr lang="it-IT" dirty="0"/>
              <a:t>la difesa, a cross </a:t>
            </a:r>
            <a:r>
              <a:rPr lang="it-IT" dirty="0" err="1"/>
              <a:t>contamination</a:t>
            </a:r>
            <a:r>
              <a:rPr lang="it-IT" dirty="0"/>
              <a:t> o a diversi fattori, quali </a:t>
            </a:r>
            <a:r>
              <a:rPr lang="it-IT" dirty="0" smtClean="0"/>
              <a:t>anche trattamenti </a:t>
            </a:r>
            <a:r>
              <a:rPr lang="it-IT" dirty="0"/>
              <a:t>illeciti, non dichiarati nella modulistica di rito </a:t>
            </a:r>
            <a:r>
              <a:rPr lang="it-IT" dirty="0" smtClean="0"/>
              <a:t>relativa all’animale </a:t>
            </a:r>
            <a:r>
              <a:rPr lang="it-IT" dirty="0"/>
              <a:t>di cui al processo. </a:t>
            </a:r>
            <a:endParaRPr lang="it-IT" dirty="0" smtClean="0"/>
          </a:p>
          <a:p>
            <a:r>
              <a:rPr lang="it-IT" dirty="0" smtClean="0"/>
              <a:t>Dica </a:t>
            </a:r>
            <a:r>
              <a:rPr lang="it-IT" dirty="0"/>
              <a:t>inoltre i tempi di smaltimento del </a:t>
            </a:r>
            <a:r>
              <a:rPr lang="it-IT" dirty="0" smtClean="0"/>
              <a:t>residuo in </a:t>
            </a:r>
            <a:r>
              <a:rPr lang="it-IT" dirty="0"/>
              <a:t>esame e se la </a:t>
            </a:r>
            <a:r>
              <a:rPr lang="it-IT" dirty="0" err="1"/>
              <a:t>sulfadiazina</a:t>
            </a:r>
            <a:r>
              <a:rPr lang="it-IT" dirty="0"/>
              <a:t> e </a:t>
            </a:r>
            <a:r>
              <a:rPr lang="it-IT" dirty="0" err="1"/>
              <a:t>sulfadimetossina</a:t>
            </a:r>
            <a:r>
              <a:rPr lang="it-IT" dirty="0"/>
              <a:t>, somministrate a suini </a:t>
            </a:r>
            <a:r>
              <a:rPr lang="it-IT" dirty="0" smtClean="0"/>
              <a:t>in tale </a:t>
            </a:r>
            <a:r>
              <a:rPr lang="it-IT" dirty="0"/>
              <a:t>ciclo di allevamento, possano causare o meno effetti vantaggiosi </a:t>
            </a:r>
            <a:r>
              <a:rPr lang="it-IT" dirty="0" smtClean="0"/>
              <a:t>per l’allevatore</a:t>
            </a:r>
            <a:r>
              <a:rPr lang="it-IT" dirty="0"/>
              <a:t>”.</a:t>
            </a:r>
          </a:p>
        </p:txBody>
      </p:sp>
    </p:spTree>
    <p:extLst>
      <p:ext uri="{BB962C8B-B14F-4D97-AF65-F5344CB8AC3E}">
        <p14:creationId xmlns:p14="http://schemas.microsoft.com/office/powerpoint/2010/main" val="36038950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6952"/>
            <a:ext cx="9905999" cy="5478087"/>
          </a:xfrm>
        </p:spPr>
        <p:txBody>
          <a:bodyPr>
            <a:normAutofit fontScale="85000" lnSpcReduction="20000"/>
          </a:bodyPr>
          <a:lstStyle/>
          <a:p>
            <a:pPr marL="0" indent="0" algn="just">
              <a:buNone/>
            </a:pPr>
            <a:r>
              <a:rPr lang="it-IT" dirty="0"/>
              <a:t>Dall’esame degli atti risulta che in data 20/05/………… alcuni agenti </a:t>
            </a:r>
            <a:r>
              <a:rPr lang="it-IT" dirty="0" smtClean="0"/>
              <a:t>del Servizio </a:t>
            </a:r>
            <a:r>
              <a:rPr lang="it-IT" dirty="0"/>
              <a:t>Veterinario dell’Azienda Sanitaria Locale della Provincia </a:t>
            </a:r>
            <a:r>
              <a:rPr lang="it-IT" dirty="0" smtClean="0"/>
              <a:t>di …………….. </a:t>
            </a:r>
            <a:r>
              <a:rPr lang="it-IT" dirty="0"/>
              <a:t>eseguivano il prelevamento di campioni di muscolo da 1 </a:t>
            </a:r>
            <a:r>
              <a:rPr lang="it-IT" dirty="0" smtClean="0"/>
              <a:t>suino, maschio</a:t>
            </a:r>
            <a:r>
              <a:rPr lang="it-IT" dirty="0"/>
              <a:t>, numero ……………………………………..presso la </a:t>
            </a:r>
            <a:r>
              <a:rPr lang="it-IT" dirty="0" smtClean="0"/>
              <a:t>Ditta/Macello  …………………………. </a:t>
            </a:r>
            <a:r>
              <a:rPr lang="it-IT" dirty="0"/>
              <a:t>sita in ……………………., via </a:t>
            </a:r>
            <a:r>
              <a:rPr lang="it-IT" dirty="0" smtClean="0"/>
              <a:t>…………………. </a:t>
            </a:r>
            <a:r>
              <a:rPr lang="it-IT" dirty="0"/>
              <a:t>n. …. Tale suino</a:t>
            </a:r>
            <a:r>
              <a:rPr lang="it-IT" dirty="0" smtClean="0"/>
              <a:t>, di </a:t>
            </a:r>
            <a:r>
              <a:rPr lang="it-IT" dirty="0"/>
              <a:t>proprietà di ……………………….., era stato ceduto al </a:t>
            </a:r>
            <a:r>
              <a:rPr lang="it-IT" dirty="0" smtClean="0"/>
              <a:t>macello ………………………….</a:t>
            </a:r>
            <a:r>
              <a:rPr lang="it-IT" dirty="0"/>
              <a:t>dal detentore ……………………………….., ……………………….., </a:t>
            </a:r>
            <a:r>
              <a:rPr lang="it-IT" dirty="0" err="1"/>
              <a:t>fr</a:t>
            </a:r>
            <a:r>
              <a:rPr lang="it-IT" dirty="0" smtClean="0"/>
              <a:t>. ………………………………….. </a:t>
            </a:r>
            <a:r>
              <a:rPr lang="it-IT" dirty="0"/>
              <a:t>in data 18/5/……………... Dal verbale di prelievo </a:t>
            </a:r>
            <a:r>
              <a:rPr lang="it-IT" dirty="0" smtClean="0"/>
              <a:t>risulta che </a:t>
            </a:r>
            <a:r>
              <a:rPr lang="it-IT" dirty="0"/>
              <a:t>detto animale non era sottoposto ad alcun trattamento farmacologico</a:t>
            </a:r>
            <a:r>
              <a:rPr lang="it-IT" dirty="0" smtClean="0"/>
              <a:t>. </a:t>
            </a:r>
          </a:p>
          <a:p>
            <a:pPr marL="0" indent="0" algn="just">
              <a:buNone/>
            </a:pPr>
            <a:r>
              <a:rPr lang="it-IT" dirty="0" smtClean="0"/>
              <a:t>Gli </a:t>
            </a:r>
            <a:r>
              <a:rPr lang="it-IT" dirty="0"/>
              <a:t>esami eseguiti sul campione di muscolo con metodica HPLC </a:t>
            </a:r>
            <a:r>
              <a:rPr lang="it-IT" dirty="0" smtClean="0"/>
              <a:t>dall’Istituto Zooprofilattico </a:t>
            </a:r>
            <a:r>
              <a:rPr lang="it-IT" dirty="0"/>
              <a:t>Sperimentale di ……………………………., hanno evidenziato </a:t>
            </a:r>
            <a:r>
              <a:rPr lang="it-IT" dirty="0" smtClean="0"/>
              <a:t>valori di </a:t>
            </a:r>
            <a:r>
              <a:rPr lang="it-IT" dirty="0" err="1"/>
              <a:t>sulfadiazina</a:t>
            </a:r>
            <a:r>
              <a:rPr lang="it-IT" dirty="0"/>
              <a:t> pari a 43 </a:t>
            </a:r>
            <a:r>
              <a:rPr lang="it-IT" dirty="0" smtClean="0"/>
              <a:t>mg/Kg </a:t>
            </a:r>
            <a:r>
              <a:rPr lang="it-IT" dirty="0"/>
              <a:t>inferiori al limite massimo di 100 </a:t>
            </a:r>
            <a:r>
              <a:rPr lang="it-IT" dirty="0" smtClean="0"/>
              <a:t>mg/Kg stabilito dal Decreto Ministeriale 14.11.1996 pubblicato sulla Gazzetta  Ufficiale</a:t>
            </a:r>
            <a:r>
              <a:rPr lang="it-IT" dirty="0"/>
              <a:t>, Serie Generale n.24, del 30.01.1997 e dal Reg. CE n. 2377/90 </a:t>
            </a:r>
            <a:r>
              <a:rPr lang="it-IT" dirty="0" smtClean="0"/>
              <a:t>e successive </a:t>
            </a:r>
            <a:r>
              <a:rPr lang="it-IT" dirty="0"/>
              <a:t>modifiche. Una successiva revisione di analisi eseguita </a:t>
            </a:r>
            <a:r>
              <a:rPr lang="it-IT" dirty="0" smtClean="0"/>
              <a:t>presso l’Istituto </a:t>
            </a:r>
            <a:r>
              <a:rPr lang="it-IT" dirty="0"/>
              <a:t>Superiore di Sanità indicava valori di </a:t>
            </a:r>
            <a:r>
              <a:rPr lang="it-IT" dirty="0" err="1"/>
              <a:t>sulfadiazina</a:t>
            </a:r>
            <a:r>
              <a:rPr lang="it-IT" dirty="0"/>
              <a:t> pari a </a:t>
            </a:r>
            <a:r>
              <a:rPr lang="it-IT" dirty="0" smtClean="0"/>
              <a:t>22,5 mg/Kg </a:t>
            </a:r>
            <a:r>
              <a:rPr lang="it-IT" dirty="0"/>
              <a:t>e di </a:t>
            </a:r>
            <a:r>
              <a:rPr lang="it-IT" dirty="0" err="1"/>
              <a:t>sulfadimetossina</a:t>
            </a:r>
            <a:r>
              <a:rPr lang="it-IT" dirty="0"/>
              <a:t> pari a 44,8 g/Kg, conformi quindi </a:t>
            </a:r>
            <a:r>
              <a:rPr lang="it-IT" dirty="0" smtClean="0"/>
              <a:t>alla Legislazione </a:t>
            </a:r>
            <a:r>
              <a:rPr lang="it-IT" dirty="0"/>
              <a:t>vigente, ma non essendo stato dichiarato alcun trattamento</a:t>
            </a:r>
            <a:r>
              <a:rPr lang="it-IT" dirty="0" smtClean="0"/>
              <a:t>, superiori </a:t>
            </a:r>
            <a:r>
              <a:rPr lang="it-IT" dirty="0"/>
              <a:t>al limite 0.</a:t>
            </a:r>
          </a:p>
        </p:txBody>
      </p:sp>
    </p:spTree>
    <p:extLst>
      <p:ext uri="{BB962C8B-B14F-4D97-AF65-F5344CB8AC3E}">
        <p14:creationId xmlns:p14="http://schemas.microsoft.com/office/powerpoint/2010/main" val="1113527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1122217"/>
            <a:ext cx="9905999" cy="4668983"/>
          </a:xfrm>
        </p:spPr>
        <p:txBody>
          <a:bodyPr/>
          <a:lstStyle/>
          <a:p>
            <a:r>
              <a:rPr lang="it-IT" b="1" dirty="0"/>
              <a:t>NATURA DEI SULFAMIDICI</a:t>
            </a:r>
          </a:p>
          <a:p>
            <a:r>
              <a:rPr lang="it-IT" b="1" dirty="0"/>
              <a:t>MECCANISMO D’AZIONE</a:t>
            </a:r>
          </a:p>
          <a:p>
            <a:r>
              <a:rPr lang="it-IT" b="1" dirty="0"/>
              <a:t>SPETTRO D’AZIONE E USI CLINICI</a:t>
            </a:r>
          </a:p>
          <a:p>
            <a:r>
              <a:rPr lang="it-IT" b="1" dirty="0"/>
              <a:t>FARMACOCINETICA</a:t>
            </a:r>
          </a:p>
          <a:p>
            <a:r>
              <a:rPr lang="it-IT" b="1" dirty="0"/>
              <a:t>TOSSICITA’</a:t>
            </a:r>
          </a:p>
          <a:p>
            <a:r>
              <a:rPr lang="it-IT" b="1" dirty="0"/>
              <a:t>ALIMENTO MEDICAMENTOSO (MANGIME MEDICATO)</a:t>
            </a:r>
          </a:p>
          <a:p>
            <a:r>
              <a:rPr lang="it-IT" b="1" dirty="0"/>
              <a:t>CROSS CONTAMINATION</a:t>
            </a:r>
            <a:endParaRPr lang="it-IT" dirty="0"/>
          </a:p>
        </p:txBody>
      </p:sp>
    </p:spTree>
    <p:extLst>
      <p:ext uri="{BB962C8B-B14F-4D97-AF65-F5344CB8AC3E}">
        <p14:creationId xmlns:p14="http://schemas.microsoft.com/office/powerpoint/2010/main" val="1979468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556953"/>
            <a:ext cx="9905999" cy="5234248"/>
          </a:xfrm>
        </p:spPr>
        <p:txBody>
          <a:bodyPr>
            <a:normAutofit fontScale="92500"/>
          </a:bodyPr>
          <a:lstStyle/>
          <a:p>
            <a:pPr marL="0" indent="0" algn="ctr">
              <a:buNone/>
            </a:pPr>
            <a:r>
              <a:rPr lang="it-IT" b="1" dirty="0"/>
              <a:t>CONCLUSIONI</a:t>
            </a:r>
          </a:p>
          <a:p>
            <a:pPr marL="0" indent="0" algn="just">
              <a:buNone/>
            </a:pPr>
            <a:r>
              <a:rPr lang="it-IT" dirty="0"/>
              <a:t>Considerato che non sono stati superati gli MRL consentiti sia </a:t>
            </a:r>
            <a:r>
              <a:rPr lang="it-IT" dirty="0" smtClean="0"/>
              <a:t>di </a:t>
            </a:r>
            <a:r>
              <a:rPr lang="it-IT" dirty="0" err="1" smtClean="0"/>
              <a:t>sulfadiazina</a:t>
            </a:r>
            <a:r>
              <a:rPr lang="it-IT" dirty="0" smtClean="0"/>
              <a:t> </a:t>
            </a:r>
            <a:r>
              <a:rPr lang="it-IT" dirty="0"/>
              <a:t>sia di </a:t>
            </a:r>
            <a:r>
              <a:rPr lang="it-IT" dirty="0" err="1"/>
              <a:t>sulfadimetossina</a:t>
            </a:r>
            <a:r>
              <a:rPr lang="it-IT" dirty="0"/>
              <a:t> (22,5 e 44,8 g/Kg rispettivamente), </a:t>
            </a:r>
            <a:r>
              <a:rPr lang="it-IT" dirty="0" smtClean="0"/>
              <a:t>si può </a:t>
            </a:r>
            <a:r>
              <a:rPr lang="it-IT" dirty="0"/>
              <a:t>supporre che il suino in esame non abbia subito alcun trattamento </a:t>
            </a:r>
            <a:r>
              <a:rPr lang="it-IT" dirty="0" smtClean="0"/>
              <a:t>non dichiarato </a:t>
            </a:r>
            <a:r>
              <a:rPr lang="it-IT" dirty="0"/>
              <a:t>per svariati motivi:</a:t>
            </a:r>
          </a:p>
          <a:p>
            <a:pPr marL="0" indent="0">
              <a:buNone/>
            </a:pPr>
            <a:r>
              <a:rPr lang="it-IT" dirty="0" smtClean="0"/>
              <a:t>i) entrambi </a:t>
            </a:r>
            <a:r>
              <a:rPr lang="it-IT" dirty="0"/>
              <a:t>i sulfamidici sono consentiti per la terapia di molte </a:t>
            </a:r>
            <a:r>
              <a:rPr lang="it-IT" dirty="0" smtClean="0"/>
              <a:t>patologie infettive </a:t>
            </a:r>
            <a:r>
              <a:rPr lang="it-IT" dirty="0"/>
              <a:t>o </a:t>
            </a:r>
            <a:r>
              <a:rPr lang="it-IT" dirty="0" err="1"/>
              <a:t>infestive</a:t>
            </a:r>
            <a:r>
              <a:rPr lang="it-IT" dirty="0"/>
              <a:t> del suino, di conseguenza denunciando </a:t>
            </a:r>
            <a:r>
              <a:rPr lang="it-IT" dirty="0" smtClean="0"/>
              <a:t>sull’apposito registro </a:t>
            </a:r>
            <a:r>
              <a:rPr lang="it-IT" dirty="0"/>
              <a:t>dei trattamenti la somministrazione e rispettando i tempi </a:t>
            </a:r>
            <a:r>
              <a:rPr lang="it-IT" dirty="0" err="1" smtClean="0"/>
              <a:t>disospensione</a:t>
            </a:r>
            <a:r>
              <a:rPr lang="it-IT" dirty="0"/>
              <a:t>, l’allevatore non incorre in illeciti</a:t>
            </a:r>
            <a:r>
              <a:rPr lang="it-IT" dirty="0" smtClean="0"/>
              <a:t>; </a:t>
            </a:r>
          </a:p>
          <a:p>
            <a:pPr marL="0" indent="0">
              <a:buNone/>
            </a:pPr>
            <a:r>
              <a:rPr lang="it-IT" dirty="0" smtClean="0"/>
              <a:t>ii) nel </a:t>
            </a:r>
            <a:r>
              <a:rPr lang="it-IT" dirty="0"/>
              <a:t>caso in esame, se il trattamento si fosse verificato, </a:t>
            </a:r>
            <a:r>
              <a:rPr lang="it-IT" dirty="0" smtClean="0"/>
              <a:t>denunciando sull’apposito </a:t>
            </a:r>
            <a:r>
              <a:rPr lang="it-IT" dirty="0"/>
              <a:t>registro dei trattamenti la somministrazione dei </a:t>
            </a:r>
            <a:r>
              <a:rPr lang="it-IT" dirty="0" smtClean="0"/>
              <a:t>due chemioterapici</a:t>
            </a:r>
            <a:r>
              <a:rPr lang="it-IT" dirty="0"/>
              <a:t>, l’allevatore non avrebbe avuto problemi, e la carne del </a:t>
            </a:r>
            <a:r>
              <a:rPr lang="it-IT" dirty="0" smtClean="0"/>
              <a:t>suino in </a:t>
            </a:r>
            <a:r>
              <a:rPr lang="it-IT" dirty="0"/>
              <a:t>esame sarebbe stata inoltrata al libero consumo, considerato che gli </a:t>
            </a:r>
            <a:r>
              <a:rPr lang="it-IT" dirty="0" smtClean="0"/>
              <a:t>MRL consentiti </a:t>
            </a:r>
            <a:r>
              <a:rPr lang="it-IT" dirty="0"/>
              <a:t>non sono stati superati</a:t>
            </a:r>
            <a:r>
              <a:rPr lang="it-IT" dirty="0" smtClean="0"/>
              <a:t>;</a:t>
            </a:r>
          </a:p>
        </p:txBody>
      </p:sp>
    </p:spTree>
    <p:extLst>
      <p:ext uri="{BB962C8B-B14F-4D97-AF65-F5344CB8AC3E}">
        <p14:creationId xmlns:p14="http://schemas.microsoft.com/office/powerpoint/2010/main" val="1699277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06830"/>
            <a:ext cx="9905999" cy="5184372"/>
          </a:xfrm>
        </p:spPr>
        <p:txBody>
          <a:bodyPr>
            <a:normAutofit fontScale="92500"/>
          </a:bodyPr>
          <a:lstStyle/>
          <a:p>
            <a:pPr marL="0" indent="0">
              <a:buNone/>
            </a:pPr>
            <a:r>
              <a:rPr lang="it-IT" dirty="0" smtClean="0"/>
              <a:t>iii) la </a:t>
            </a:r>
            <a:r>
              <a:rPr lang="it-IT" dirty="0"/>
              <a:t>somministrazione di sulfamidici per via orale ad animali </a:t>
            </a:r>
            <a:r>
              <a:rPr lang="it-IT" dirty="0" smtClean="0"/>
              <a:t>adulti, considerato </a:t>
            </a:r>
            <a:r>
              <a:rPr lang="it-IT" dirty="0"/>
              <a:t>il gusto sgradevole, non è appetita dagli animali, che, spesso, </a:t>
            </a:r>
            <a:r>
              <a:rPr lang="it-IT" dirty="0" smtClean="0"/>
              <a:t>ne rifiutano </a:t>
            </a:r>
            <a:r>
              <a:rPr lang="it-IT" dirty="0"/>
              <a:t>l’assunzione: ciò comporta uno scadimento delle condizioni </a:t>
            </a:r>
            <a:r>
              <a:rPr lang="it-IT" dirty="0" smtClean="0"/>
              <a:t>generali per </a:t>
            </a:r>
            <a:r>
              <a:rPr lang="it-IT" dirty="0"/>
              <a:t>inappetenza con scarso incremento ponderale e conseguenti </a:t>
            </a:r>
            <a:r>
              <a:rPr lang="it-IT" dirty="0" smtClean="0"/>
              <a:t>danni economici </a:t>
            </a:r>
            <a:r>
              <a:rPr lang="it-IT" dirty="0"/>
              <a:t>per l’allevatore;</a:t>
            </a:r>
          </a:p>
          <a:p>
            <a:pPr marL="0" indent="0">
              <a:buNone/>
            </a:pPr>
            <a:r>
              <a:rPr lang="it-IT" dirty="0" smtClean="0"/>
              <a:t>iv) la </a:t>
            </a:r>
            <a:r>
              <a:rPr lang="it-IT" dirty="0"/>
              <a:t>somministrazione di sulfamidici per via parenterale, a causa </a:t>
            </a:r>
            <a:r>
              <a:rPr lang="it-IT" dirty="0" smtClean="0"/>
              <a:t>dell’alcalinità</a:t>
            </a:r>
            <a:r>
              <a:rPr lang="it-IT" dirty="0"/>
              <a:t>, comporta </a:t>
            </a:r>
            <a:r>
              <a:rPr lang="it-IT" dirty="0" err="1"/>
              <a:t>istolesività</a:t>
            </a:r>
            <a:r>
              <a:rPr lang="it-IT" dirty="0"/>
              <a:t> nel punto d’inoculo con danneggiamento </a:t>
            </a:r>
            <a:r>
              <a:rPr lang="it-IT" dirty="0" smtClean="0"/>
              <a:t>dei tessuti </a:t>
            </a:r>
            <a:r>
              <a:rPr lang="it-IT" dirty="0"/>
              <a:t>visibile ad occhio nudo, che farebbe scartare la parte in sede </a:t>
            </a:r>
            <a:r>
              <a:rPr lang="it-IT" dirty="0" smtClean="0"/>
              <a:t>di visita </a:t>
            </a:r>
            <a:r>
              <a:rPr lang="it-IT" dirty="0"/>
              <a:t>ispettiva </a:t>
            </a:r>
            <a:r>
              <a:rPr lang="it-IT" dirty="0" smtClean="0"/>
              <a:t>post-macellazione </a:t>
            </a:r>
            <a:r>
              <a:rPr lang="it-IT" dirty="0"/>
              <a:t>con conseguenti danni economici all’allevatore;</a:t>
            </a:r>
            <a:endParaRPr lang="it-IT" dirty="0" smtClean="0"/>
          </a:p>
          <a:p>
            <a:pPr marL="0" indent="0">
              <a:buNone/>
            </a:pPr>
            <a:r>
              <a:rPr lang="it-IT" dirty="0" smtClean="0"/>
              <a:t>v) secondo </a:t>
            </a:r>
            <a:r>
              <a:rPr lang="it-IT" dirty="0"/>
              <a:t>la letteratura l’assunzione di dosi terapeutiche di </a:t>
            </a:r>
            <a:r>
              <a:rPr lang="it-IT" dirty="0" smtClean="0"/>
              <a:t>sulfamidici comporta </a:t>
            </a:r>
            <a:r>
              <a:rPr lang="it-IT" dirty="0"/>
              <a:t>la presenza nel muscolo di residui molto superiori a quelli </a:t>
            </a:r>
            <a:r>
              <a:rPr lang="it-IT" dirty="0" smtClean="0"/>
              <a:t>reperiti nel </a:t>
            </a:r>
            <a:r>
              <a:rPr lang="it-IT" dirty="0"/>
              <a:t>caso in oggetto (già 8 mg/Kg nel mangime assunti per via </a:t>
            </a:r>
            <a:r>
              <a:rPr lang="it-IT" dirty="0" smtClean="0"/>
              <a:t>orale producono </a:t>
            </a:r>
            <a:r>
              <a:rPr lang="it-IT" dirty="0"/>
              <a:t>residui nel muscolo pari a 100 </a:t>
            </a:r>
            <a:r>
              <a:rPr lang="it-IT" dirty="0" smtClean="0"/>
              <a:t>mg/Kg);</a:t>
            </a:r>
            <a:endParaRPr lang="it-IT" dirty="0"/>
          </a:p>
        </p:txBody>
      </p:sp>
    </p:spTree>
    <p:extLst>
      <p:ext uri="{BB962C8B-B14F-4D97-AF65-F5344CB8AC3E}">
        <p14:creationId xmlns:p14="http://schemas.microsoft.com/office/powerpoint/2010/main" val="3977603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73331"/>
            <a:ext cx="9905999" cy="5117870"/>
          </a:xfrm>
        </p:spPr>
        <p:txBody>
          <a:bodyPr>
            <a:normAutofit fontScale="92500"/>
          </a:bodyPr>
          <a:lstStyle/>
          <a:p>
            <a:pPr marL="0" indent="0">
              <a:buNone/>
            </a:pPr>
            <a:r>
              <a:rPr lang="it-IT" dirty="0" smtClean="0"/>
              <a:t>vi) La </a:t>
            </a:r>
            <a:r>
              <a:rPr lang="it-IT" dirty="0"/>
              <a:t>presenza di una quantità doppia di </a:t>
            </a:r>
            <a:r>
              <a:rPr lang="it-IT" dirty="0" err="1"/>
              <a:t>sulfadimetossina</a:t>
            </a:r>
            <a:r>
              <a:rPr lang="it-IT" dirty="0"/>
              <a:t> rispetto </a:t>
            </a:r>
            <a:r>
              <a:rPr lang="it-IT" dirty="0" smtClean="0"/>
              <a:t>alla </a:t>
            </a:r>
            <a:r>
              <a:rPr lang="it-IT" dirty="0" err="1" smtClean="0"/>
              <a:t>sulfadiazina</a:t>
            </a:r>
            <a:r>
              <a:rPr lang="it-IT" dirty="0" smtClean="0"/>
              <a:t> </a:t>
            </a:r>
            <a:r>
              <a:rPr lang="it-IT" dirty="0"/>
              <a:t>(44,8 g/Kg vs 22,5 g/Kg) è assolutamente spiegabile </a:t>
            </a:r>
            <a:r>
              <a:rPr lang="it-IT" dirty="0" smtClean="0"/>
              <a:t>dal fatto </a:t>
            </a:r>
            <a:r>
              <a:rPr lang="it-IT" dirty="0"/>
              <a:t>che la prima è un sulfamidico a lenta azione e a lenta eliminazione, </a:t>
            </a:r>
            <a:r>
              <a:rPr lang="it-IT" dirty="0" smtClean="0"/>
              <a:t>è più </a:t>
            </a:r>
            <a:r>
              <a:rPr lang="it-IT" dirty="0"/>
              <a:t>facile quindi reperirne quantità maggiori per tempi più lunghi, mentre </a:t>
            </a:r>
            <a:r>
              <a:rPr lang="it-IT" dirty="0" smtClean="0"/>
              <a:t>la seconda </a:t>
            </a:r>
            <a:r>
              <a:rPr lang="it-IT" dirty="0"/>
              <a:t>è a eliminazione </a:t>
            </a:r>
            <a:r>
              <a:rPr lang="it-IT" dirty="0" smtClean="0"/>
              <a:t>intermedia;</a:t>
            </a:r>
          </a:p>
          <a:p>
            <a:pPr marL="0" indent="0">
              <a:buNone/>
            </a:pPr>
            <a:r>
              <a:rPr lang="it-IT" dirty="0" smtClean="0"/>
              <a:t>vii) i </a:t>
            </a:r>
            <a:r>
              <a:rPr lang="it-IT" dirty="0"/>
              <a:t>dati bibliografici reperiti indicano che la somministrazione di </a:t>
            </a:r>
            <a:r>
              <a:rPr lang="it-IT" dirty="0" smtClean="0"/>
              <a:t>sulfamidici nel </a:t>
            </a:r>
            <a:r>
              <a:rPr lang="it-IT" dirty="0"/>
              <a:t>mangime comporta una continua fonte di farmaco </a:t>
            </a:r>
            <a:r>
              <a:rPr lang="it-IT" dirty="0" smtClean="0"/>
              <a:t>assorbito dall’intestino</a:t>
            </a:r>
            <a:r>
              <a:rPr lang="it-IT" dirty="0"/>
              <a:t>: se il mangime contiene da 1 a 2 mg/Kg di principio </a:t>
            </a:r>
            <a:r>
              <a:rPr lang="it-IT" dirty="0" smtClean="0"/>
              <a:t>attivo (</a:t>
            </a:r>
            <a:r>
              <a:rPr lang="it-IT" dirty="0"/>
              <a:t>quantitativo dimostrato essere contaminante), il farmaco può </a:t>
            </a:r>
            <a:r>
              <a:rPr lang="it-IT" dirty="0" smtClean="0"/>
              <a:t>essere presente </a:t>
            </a:r>
            <a:r>
              <a:rPr lang="it-IT" dirty="0"/>
              <a:t>in concentrazioni eccedenti o no (a seconda del tipo </a:t>
            </a:r>
            <a:r>
              <a:rPr lang="it-IT" dirty="0" smtClean="0"/>
              <a:t>di sulfamidico</a:t>
            </a:r>
            <a:r>
              <a:rPr lang="it-IT" dirty="0"/>
              <a:t>) gli MRL consentiti nel siero, nel fegato e, a volte, anche </a:t>
            </a:r>
            <a:r>
              <a:rPr lang="it-IT" dirty="0" smtClean="0"/>
              <a:t>nel muscolo </a:t>
            </a:r>
            <a:r>
              <a:rPr lang="it-IT" dirty="0"/>
              <a:t>se gli animali hanno consumato il mangime per circa 4 giorni </a:t>
            </a:r>
            <a:r>
              <a:rPr lang="it-IT" dirty="0" smtClean="0"/>
              <a:t>e questa </a:t>
            </a:r>
            <a:r>
              <a:rPr lang="it-IT" dirty="0"/>
              <a:t>concentrazione può essere mantenuta fino a che gli </a:t>
            </a:r>
            <a:r>
              <a:rPr lang="it-IT" dirty="0" smtClean="0"/>
              <a:t>animali consumano </a:t>
            </a:r>
            <a:r>
              <a:rPr lang="it-IT" dirty="0"/>
              <a:t>tale mangime (</a:t>
            </a:r>
            <a:r>
              <a:rPr lang="it-IT" dirty="0" err="1"/>
              <a:t>Bevill</a:t>
            </a:r>
            <a:r>
              <a:rPr lang="it-IT" dirty="0"/>
              <a:t> et al., 1979).</a:t>
            </a:r>
          </a:p>
        </p:txBody>
      </p:sp>
    </p:spTree>
    <p:extLst>
      <p:ext uri="{BB962C8B-B14F-4D97-AF65-F5344CB8AC3E}">
        <p14:creationId xmlns:p14="http://schemas.microsoft.com/office/powerpoint/2010/main" val="39021074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698269"/>
            <a:ext cx="9905999" cy="5234248"/>
          </a:xfrm>
        </p:spPr>
        <p:txBody>
          <a:bodyPr>
            <a:normAutofit lnSpcReduction="10000"/>
          </a:bodyPr>
          <a:lstStyle/>
          <a:p>
            <a:pPr marL="0" indent="0" algn="just">
              <a:buNone/>
            </a:pPr>
            <a:r>
              <a:rPr lang="it-IT" dirty="0"/>
              <a:t>La quantità di </a:t>
            </a:r>
            <a:r>
              <a:rPr lang="it-IT" dirty="0" err="1"/>
              <a:t>sulfadiazina</a:t>
            </a:r>
            <a:r>
              <a:rPr lang="it-IT" dirty="0"/>
              <a:t> e di </a:t>
            </a:r>
            <a:r>
              <a:rPr lang="it-IT" dirty="0" err="1"/>
              <a:t>sulfadimetossina</a:t>
            </a:r>
            <a:r>
              <a:rPr lang="it-IT" dirty="0"/>
              <a:t> reperita nel </a:t>
            </a:r>
            <a:r>
              <a:rPr lang="it-IT" dirty="0" smtClean="0"/>
              <a:t>muscolo dell’animale </a:t>
            </a:r>
            <a:r>
              <a:rPr lang="it-IT" dirty="0"/>
              <a:t>in esame indica una molto più probabile cross-</a:t>
            </a:r>
            <a:r>
              <a:rPr lang="it-IT" dirty="0" err="1"/>
              <a:t>contamination</a:t>
            </a:r>
            <a:r>
              <a:rPr lang="it-IT" dirty="0"/>
              <a:t> </a:t>
            </a:r>
            <a:r>
              <a:rPr lang="it-IT" dirty="0" smtClean="0"/>
              <a:t>che può </a:t>
            </a:r>
            <a:r>
              <a:rPr lang="it-IT" dirty="0"/>
              <a:t>essersi verificata a vari livelli: nel corso della produzione del </a:t>
            </a:r>
            <a:r>
              <a:rPr lang="it-IT" dirty="0" smtClean="0"/>
              <a:t>mangime di </a:t>
            </a:r>
            <a:r>
              <a:rPr lang="it-IT" dirty="0"/>
              <a:t>finissaggio (anche se, in questo caso, il produttore assicura un </a:t>
            </a:r>
            <a:r>
              <a:rPr lang="it-IT" dirty="0" smtClean="0"/>
              <a:t>attento controllo </a:t>
            </a:r>
            <a:r>
              <a:rPr lang="it-IT" dirty="0"/>
              <a:t>computerizzato, che però potrebbe non essere sufficiente </a:t>
            </a:r>
            <a:r>
              <a:rPr lang="it-IT" dirty="0" smtClean="0"/>
              <a:t>in quanto </a:t>
            </a:r>
            <a:r>
              <a:rPr lang="it-IT" dirty="0"/>
              <a:t>le analisi potrebbero essere eseguite con metodiche meno </a:t>
            </a:r>
            <a:r>
              <a:rPr lang="it-IT" dirty="0" smtClean="0"/>
              <a:t>raffinate tali </a:t>
            </a:r>
            <a:r>
              <a:rPr lang="it-IT" dirty="0"/>
              <a:t>da non mettere in evidenza le minime quantità di farmaco presenti</a:t>
            </a:r>
            <a:r>
              <a:rPr lang="it-IT" dirty="0" smtClean="0"/>
              <a:t>); durante </a:t>
            </a:r>
            <a:r>
              <a:rPr lang="it-IT" dirty="0"/>
              <a:t>il trasporto di detto mangime; durante lo stoccaggio in </a:t>
            </a:r>
            <a:r>
              <a:rPr lang="it-IT" dirty="0" smtClean="0"/>
              <a:t>allevamento o </a:t>
            </a:r>
            <a:r>
              <a:rPr lang="it-IT" dirty="0"/>
              <a:t>per assunzione da parte degli animali adulti delle deiezioni di </a:t>
            </a:r>
            <a:r>
              <a:rPr lang="it-IT" dirty="0" smtClean="0"/>
              <a:t>giovani all’ingrasso </a:t>
            </a:r>
            <a:r>
              <a:rPr lang="it-IT" dirty="0"/>
              <a:t>(sicuramente alimentati con mangimi medicati con sulfamidici</a:t>
            </a:r>
            <a:r>
              <a:rPr lang="it-IT" dirty="0" smtClean="0"/>
              <a:t>) non </a:t>
            </a:r>
            <a:r>
              <a:rPr lang="it-IT" dirty="0"/>
              <a:t>ben separati tra loro in allevamento, o alloggiati in porcilaie, </a:t>
            </a:r>
            <a:r>
              <a:rPr lang="it-IT" dirty="0" smtClean="0"/>
              <a:t>non perfettamente </a:t>
            </a:r>
            <a:r>
              <a:rPr lang="it-IT" dirty="0"/>
              <a:t>pulite, che precedentemente avevano ospitato suini </a:t>
            </a:r>
            <a:r>
              <a:rPr lang="it-IT" dirty="0" smtClean="0"/>
              <a:t>in svezzamento</a:t>
            </a:r>
            <a:r>
              <a:rPr lang="it-IT" dirty="0"/>
              <a:t>.</a:t>
            </a:r>
          </a:p>
        </p:txBody>
      </p:sp>
    </p:spTree>
    <p:extLst>
      <p:ext uri="{BB962C8B-B14F-4D97-AF65-F5344CB8AC3E}">
        <p14:creationId xmlns:p14="http://schemas.microsoft.com/office/powerpoint/2010/main" val="137129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1412" y="2252749"/>
            <a:ext cx="9905999" cy="3538452"/>
          </a:xfrm>
        </p:spPr>
        <p:txBody>
          <a:bodyPr/>
          <a:lstStyle/>
          <a:p>
            <a:pPr marL="0" indent="0">
              <a:buNone/>
            </a:pPr>
            <a:r>
              <a:rPr lang="it-IT" dirty="0"/>
              <a:t>In conclusione, sulla base dei dati esposti, si ritiene accidentale la </a:t>
            </a:r>
            <a:r>
              <a:rPr lang="it-IT" dirty="0" smtClean="0"/>
              <a:t>presenza di </a:t>
            </a:r>
            <a:r>
              <a:rPr lang="it-IT" dirty="0" err="1"/>
              <a:t>sulfadiazina</a:t>
            </a:r>
            <a:r>
              <a:rPr lang="it-IT" dirty="0"/>
              <a:t> e </a:t>
            </a:r>
            <a:r>
              <a:rPr lang="it-IT" dirty="0" err="1"/>
              <a:t>sulfadimetossina</a:t>
            </a:r>
            <a:r>
              <a:rPr lang="it-IT" dirty="0"/>
              <a:t> nel muscolo del suino in oggetto.</a:t>
            </a:r>
          </a:p>
          <a:p>
            <a:pPr marL="0" indent="0">
              <a:buNone/>
            </a:pPr>
            <a:r>
              <a:rPr lang="it-IT" dirty="0"/>
              <a:t>In </a:t>
            </a:r>
            <a:r>
              <a:rPr lang="it-IT" dirty="0" smtClean="0"/>
              <a:t>fede						FIRMA </a:t>
            </a:r>
          </a:p>
          <a:p>
            <a:pPr marL="0" indent="0">
              <a:buNone/>
            </a:pPr>
            <a:r>
              <a:rPr lang="it-IT" b="1" dirty="0" smtClean="0"/>
              <a:t>Bibliografia </a:t>
            </a:r>
            <a:r>
              <a:rPr lang="it-IT" b="1" dirty="0"/>
              <a:t>consultata</a:t>
            </a:r>
            <a:endParaRPr lang="it-IT" dirty="0"/>
          </a:p>
        </p:txBody>
      </p:sp>
    </p:spTree>
    <p:extLst>
      <p:ext uri="{BB962C8B-B14F-4D97-AF65-F5344CB8AC3E}">
        <p14:creationId xmlns:p14="http://schemas.microsoft.com/office/powerpoint/2010/main" val="1294823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Office_36805580_TF45165253.potx" id="{C18590E7-DCF5-4741-8F0B-CF7435C60CEE}" vid="{B2CD3B00-F3F9-4E93-84BC-D036A464A84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AC41CBB0-BAA0-4983-8F2B-E10AF3358DA8}">
  <ds:schemaRef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dcmitype/"/>
    <ds:schemaRef ds:uri="71af3243-3dd4-4a8d-8c0d-dd76da1f02a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Modello Circuito</Template>
  <TotalTime>0</TotalTime>
  <Words>4281</Words>
  <Application>Microsoft Office PowerPoint</Application>
  <PresentationFormat>Widescreen</PresentationFormat>
  <Paragraphs>400</Paragraphs>
  <Slides>100</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100</vt:i4>
      </vt:variant>
    </vt:vector>
  </HeadingPairs>
  <TitlesOfParts>
    <vt:vector size="105" baseType="lpstr">
      <vt:lpstr>Arial</vt:lpstr>
      <vt:lpstr>Calibri</vt:lpstr>
      <vt:lpstr>Trebuchet MS</vt:lpstr>
      <vt:lpstr>Tw Cen MT</vt:lpstr>
      <vt:lpstr>Circuito</vt:lpstr>
      <vt:lpstr>Roma, 24.02.2024 LA CONSULENZA TECNICA D’UFFICIO</vt:lpstr>
      <vt:lpstr>Cos’è la consulenza tecnica d’ufficio</vt:lpstr>
      <vt:lpstr>NORMATIVA DI RIFERIMENTO</vt:lpstr>
      <vt:lpstr>Chi è il consulente tecnico d’ufficio    </vt:lpstr>
      <vt:lpstr>LE ATTIVITà DEL CONSULENTE TECNICO D’UFFICIO</vt:lpstr>
      <vt:lpstr>Termini per il deposito della CTU  e per le osservazioni </vt:lpstr>
      <vt:lpstr> Il principio del judex peritus peritorum</vt:lpstr>
      <vt:lpstr> La CTU e la garanzia del principio del contraddittorio</vt:lpstr>
      <vt:lpstr>Presentazione standard di PowerPoint</vt:lpstr>
      <vt:lpstr>LA NORMATIVA .1</vt:lpstr>
      <vt:lpstr>Art. 61 c.p.c. «CONsulente tecnico»</vt:lpstr>
      <vt:lpstr>Presentazione standard di PowerPoint</vt:lpstr>
      <vt:lpstr>Art. 62 «attività del consulente»</vt:lpstr>
      <vt:lpstr>Presentazione standard di PowerPoint</vt:lpstr>
      <vt:lpstr>Art. 63 Obbligo di assumere l'incarico e ricusazione del consulente</vt:lpstr>
      <vt:lpstr>Presentazione standard di PowerPoint</vt:lpstr>
      <vt:lpstr>Art. 51 c.p.c. astensione del giudice</vt:lpstr>
      <vt:lpstr>Presentazione standard di PowerPoint</vt:lpstr>
      <vt:lpstr>Art. 64 Responsabilità del consulente</vt:lpstr>
      <vt:lpstr>Presentazione standard di PowerPoint</vt:lpstr>
      <vt:lpstr>Art. 191 Nomina del consulente tecnico</vt:lpstr>
      <vt:lpstr>Presentazione standard di PowerPoint</vt:lpstr>
      <vt:lpstr>LA NORMATIVA .2</vt:lpstr>
      <vt:lpstr>Art. 192 Astensione e ricusazione del consulente</vt:lpstr>
      <vt:lpstr>Presentazione standard di PowerPoint</vt:lpstr>
      <vt:lpstr>Art. 193 Giuramento del consulente</vt:lpstr>
      <vt:lpstr>Presentazione standard di PowerPoint</vt:lpstr>
      <vt:lpstr>Art. 194 Attività del consulente</vt:lpstr>
      <vt:lpstr>Presentazione standard di PowerPoint</vt:lpstr>
      <vt:lpstr>Art. 195 Processo verbale e relazione</vt:lpstr>
      <vt:lpstr>Presentazione standard di PowerPoint</vt:lpstr>
      <vt:lpstr>Art. 196 Rinnovazione delle indagini e sostituzione del consulente</vt:lpstr>
      <vt:lpstr>Presentazione standard di PowerPoint</vt:lpstr>
      <vt:lpstr>Richiesta di chiarimenti </vt:lpstr>
      <vt:lpstr>Sostituzione del CTU </vt:lpstr>
      <vt:lpstr>Rinnovazione delle indagini </vt:lpstr>
      <vt:lpstr>Rinnovazione delle indagini</vt:lpstr>
      <vt:lpstr>Art. 197 Assistenza all'udienza e audizione in camera di consiglio</vt:lpstr>
      <vt:lpstr>Art. 198 Esame contabile</vt:lpstr>
      <vt:lpstr>Art. 199 Processo verbale di conciliazione</vt:lpstr>
      <vt:lpstr>Presentazione standard di PowerPoint</vt:lpstr>
      <vt:lpstr>Art. 200 Mancata conciliazione</vt:lpstr>
      <vt:lpstr>Art. 201 Consulente tecnico di parte</vt:lpstr>
      <vt:lpstr>Presentazione standard di PowerPoint</vt:lpstr>
      <vt:lpstr>Art. 696 - Accertamento tecnico e ispezione giudiziale</vt:lpstr>
      <vt:lpstr>Presentazione standard di PowerPoint</vt:lpstr>
      <vt:lpstr>Art. 696 bis Consulenza tecnica preventiva ai fini della composizione della lite</vt:lpstr>
      <vt:lpstr>Presentazione standard di PowerPoint</vt:lpstr>
      <vt:lpstr>LA NORMATIVA .3</vt:lpstr>
      <vt:lpstr>Articolo 13 Albo dei consulenti tecnici</vt:lpstr>
      <vt:lpstr>Versione precedente (fino al 28.02.2023)</vt:lpstr>
      <vt:lpstr>Art. 14 Formazione dell’albo</vt:lpstr>
      <vt:lpstr>Art. 15 Iscrizione e permanenza nell’albo</vt:lpstr>
      <vt:lpstr>Versione precedente </vt:lpstr>
      <vt:lpstr>Art. 16 domande d’iscrizione</vt:lpstr>
      <vt:lpstr>Versione precedente</vt:lpstr>
      <vt:lpstr>Art. 17 Informazioni</vt:lpstr>
      <vt:lpstr>Art. 18 revisione dell’albo </vt:lpstr>
      <vt:lpstr>Versione precedente</vt:lpstr>
      <vt:lpstr>Art. 19 disciplina </vt:lpstr>
      <vt:lpstr>Art. 20 sanzioni disciplinari</vt:lpstr>
      <vt:lpstr>Art. 21 procedimento disciplinare</vt:lpstr>
      <vt:lpstr>Art. 22 distribuzione degli incarichi</vt:lpstr>
      <vt:lpstr>Versione precedente</vt:lpstr>
      <vt:lpstr>Art. 23 vigilanza sulla distribuzione degli incarichi</vt:lpstr>
      <vt:lpstr>Versione precedente</vt:lpstr>
      <vt:lpstr>Art. 24 liquidazione dei compensi</vt:lpstr>
      <vt:lpstr>Art. 24 bis elenco nazionale dei consulenti tecnici</vt:lpstr>
      <vt:lpstr>Art. 25 istituzione e formazione dell’albo  (da ritenersi abrogato) </vt:lpstr>
      <vt:lpstr>Art. 26 iscrizione nell’albo (da ritenersi abrogato)</vt:lpstr>
      <vt:lpstr>Art. 27 Consulenti in materie regolate da norme corporative o da accordi economici (da ritenersi abrogato)</vt:lpstr>
      <vt:lpstr>IN PRATICA</vt:lpstr>
      <vt:lpstr>Presentazione standard di PowerPoint</vt:lpstr>
      <vt:lpstr>Presentazione standard di PowerPoint</vt:lpstr>
      <vt:lpstr>Consigli pratici per una relazione peritale di qualità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Cosa NON deve fare il CTU:</vt:lpstr>
      <vt:lpstr>Esempio perizia RELAZIONE DI PERIZIA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2024-02-22T08:33:38Z</dcterms:created>
  <dcterms:modified xsi:type="dcterms:W3CDTF">2024-02-26T20:54:36Z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